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80" r:id="rId2"/>
  </p:sldIdLst>
  <p:sldSz cx="10691813" cy="7559675"/>
  <p:notesSz cx="6858000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428" y="-90"/>
      </p:cViewPr>
      <p:guideLst>
        <p:guide orient="horz" pos="2381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858838" y="636588"/>
            <a:ext cx="4503737" cy="31845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22145" y="4032559"/>
            <a:ext cx="4977163" cy="3820318"/>
          </a:xfrm>
          <a:prstGeom prst="rect">
            <a:avLst/>
          </a:prstGeom>
          <a:noFill/>
          <a:ln>
            <a:noFill/>
          </a:ln>
        </p:spPr>
        <p:txBody>
          <a:bodyPr lIns="84074" tIns="84074" rIns="84074" bIns="84074" anchor="t" anchorCtr="0"/>
          <a:lstStyle>
            <a:lvl1pPr lvl="0">
              <a:spcBef>
                <a:spcPts val="0"/>
              </a:spcBef>
              <a:buChar char="●"/>
              <a:defRPr sz="1100"/>
            </a:lvl1pPr>
            <a:lvl2pPr lvl="1">
              <a:spcBef>
                <a:spcPts val="0"/>
              </a:spcBef>
              <a:buChar char="○"/>
              <a:defRPr sz="1100"/>
            </a:lvl2pPr>
            <a:lvl3pPr lvl="2">
              <a:spcBef>
                <a:spcPts val="0"/>
              </a:spcBef>
              <a:buChar char="■"/>
              <a:defRPr sz="1100"/>
            </a:lvl3pPr>
            <a:lvl4pPr lvl="3">
              <a:spcBef>
                <a:spcPts val="0"/>
              </a:spcBef>
              <a:buChar char="●"/>
              <a:defRPr sz="1100"/>
            </a:lvl4pPr>
            <a:lvl5pPr lvl="4">
              <a:spcBef>
                <a:spcPts val="0"/>
              </a:spcBef>
              <a:buChar char="○"/>
              <a:defRPr sz="1100"/>
            </a:lvl5pPr>
            <a:lvl6pPr lvl="5">
              <a:spcBef>
                <a:spcPts val="0"/>
              </a:spcBef>
              <a:buChar char="■"/>
              <a:defRPr sz="1100"/>
            </a:lvl6pPr>
            <a:lvl7pPr lvl="6">
              <a:spcBef>
                <a:spcPts val="0"/>
              </a:spcBef>
              <a:buChar char="●"/>
              <a:defRPr sz="1100"/>
            </a:lvl7pPr>
            <a:lvl8pPr lvl="7">
              <a:spcBef>
                <a:spcPts val="0"/>
              </a:spcBef>
              <a:buChar char="○"/>
              <a:defRPr sz="1100"/>
            </a:lvl8pPr>
            <a:lvl9pPr lvl="8">
              <a:spcBef>
                <a:spcPts val="0"/>
              </a:spcBef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45274520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860425" y="636588"/>
            <a:ext cx="4502150" cy="31845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22145" y="4032559"/>
            <a:ext cx="4977163" cy="3820318"/>
          </a:xfrm>
          <a:prstGeom prst="rect">
            <a:avLst/>
          </a:prstGeom>
        </p:spPr>
        <p:txBody>
          <a:bodyPr lIns="84074" tIns="84074" rIns="84074" bIns="84074" anchor="t" anchorCtr="0">
            <a:noAutofit/>
          </a:bodyPr>
          <a:lstStyle/>
          <a:p>
            <a:pPr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64477" y="1094388"/>
            <a:ext cx="9963000" cy="3016800"/>
          </a:xfrm>
          <a:prstGeom prst="rect">
            <a:avLst/>
          </a:prstGeom>
        </p:spPr>
        <p:txBody>
          <a:bodyPr lIns="116050" tIns="116050" rIns="116050" bIns="116050" anchor="b" anchorCtr="0"/>
          <a:lstStyle>
            <a:lvl1pPr lvl="0" algn="ctr">
              <a:spcBef>
                <a:spcPts val="0"/>
              </a:spcBef>
              <a:buSzPct val="100000"/>
              <a:defRPr sz="6600"/>
            </a:lvl1pPr>
            <a:lvl2pPr lvl="1" algn="ctr">
              <a:spcBef>
                <a:spcPts val="0"/>
              </a:spcBef>
              <a:buSzPct val="100000"/>
              <a:defRPr sz="6600"/>
            </a:lvl2pPr>
            <a:lvl3pPr lvl="2" algn="ctr">
              <a:spcBef>
                <a:spcPts val="0"/>
              </a:spcBef>
              <a:buSzPct val="100000"/>
              <a:defRPr sz="6600"/>
            </a:lvl3pPr>
            <a:lvl4pPr lvl="3" algn="ctr">
              <a:spcBef>
                <a:spcPts val="0"/>
              </a:spcBef>
              <a:buSzPct val="100000"/>
              <a:defRPr sz="6600"/>
            </a:lvl4pPr>
            <a:lvl5pPr lvl="4" algn="ctr">
              <a:spcBef>
                <a:spcPts val="0"/>
              </a:spcBef>
              <a:buSzPct val="100000"/>
              <a:defRPr sz="6600"/>
            </a:lvl5pPr>
            <a:lvl6pPr lvl="5" algn="ctr">
              <a:spcBef>
                <a:spcPts val="0"/>
              </a:spcBef>
              <a:buSzPct val="100000"/>
              <a:defRPr sz="6600"/>
            </a:lvl6pPr>
            <a:lvl7pPr lvl="6" algn="ctr">
              <a:spcBef>
                <a:spcPts val="0"/>
              </a:spcBef>
              <a:buSzPct val="100000"/>
              <a:defRPr sz="6600"/>
            </a:lvl7pPr>
            <a:lvl8pPr lvl="7" algn="ctr">
              <a:spcBef>
                <a:spcPts val="0"/>
              </a:spcBef>
              <a:buSzPct val="100000"/>
              <a:defRPr sz="6600"/>
            </a:lvl8pPr>
            <a:lvl9pPr lvl="8" algn="ctr">
              <a:spcBef>
                <a:spcPts val="0"/>
              </a:spcBef>
              <a:buSzPct val="100000"/>
              <a:defRPr sz="66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64468" y="4165643"/>
            <a:ext cx="9963000" cy="1164900"/>
          </a:xfrm>
          <a:prstGeom prst="rect">
            <a:avLst/>
          </a:prstGeom>
        </p:spPr>
        <p:txBody>
          <a:bodyPr lIns="116050" tIns="116050" rIns="116050" bIns="116050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36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9906771" y="6854071"/>
            <a:ext cx="641700" cy="578400"/>
          </a:xfrm>
          <a:prstGeom prst="rect">
            <a:avLst/>
          </a:prstGeom>
        </p:spPr>
        <p:txBody>
          <a:bodyPr lIns="116050" tIns="116050" rIns="116050" bIns="116050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64468" y="654104"/>
            <a:ext cx="9963000" cy="841800"/>
          </a:xfrm>
          <a:prstGeom prst="rect">
            <a:avLst/>
          </a:prstGeom>
        </p:spPr>
        <p:txBody>
          <a:bodyPr lIns="116050" tIns="116050" rIns="116050" bIns="116050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64468" y="1693926"/>
            <a:ext cx="9963000" cy="5021400"/>
          </a:xfrm>
          <a:prstGeom prst="rect">
            <a:avLst/>
          </a:prstGeom>
        </p:spPr>
        <p:txBody>
          <a:bodyPr lIns="116050" tIns="116050" rIns="116050" bIns="116050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9906771" y="6854071"/>
            <a:ext cx="641700" cy="578400"/>
          </a:xfrm>
          <a:prstGeom prst="rect">
            <a:avLst/>
          </a:prstGeom>
        </p:spPr>
        <p:txBody>
          <a:bodyPr lIns="116050" tIns="116050" rIns="116050" bIns="116050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64468" y="654104"/>
            <a:ext cx="9963000" cy="841800"/>
          </a:xfrm>
          <a:prstGeom prst="rect">
            <a:avLst/>
          </a:prstGeom>
        </p:spPr>
        <p:txBody>
          <a:bodyPr lIns="116050" tIns="116050" rIns="116050" bIns="116050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64468" y="1693926"/>
            <a:ext cx="4677000" cy="5021400"/>
          </a:xfrm>
          <a:prstGeom prst="rect">
            <a:avLst/>
          </a:prstGeom>
        </p:spPr>
        <p:txBody>
          <a:bodyPr lIns="116050" tIns="116050" rIns="116050" bIns="116050" anchor="t" anchorCtr="0"/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1500"/>
            </a:lvl2pPr>
            <a:lvl3pPr lvl="2">
              <a:spcBef>
                <a:spcPts val="0"/>
              </a:spcBef>
              <a:buSzPct val="100000"/>
              <a:defRPr sz="1500"/>
            </a:lvl3pPr>
            <a:lvl4pPr lvl="3">
              <a:spcBef>
                <a:spcPts val="0"/>
              </a:spcBef>
              <a:buSzPct val="100000"/>
              <a:defRPr sz="1500"/>
            </a:lvl4pPr>
            <a:lvl5pPr lvl="4">
              <a:spcBef>
                <a:spcPts val="0"/>
              </a:spcBef>
              <a:buSzPct val="100000"/>
              <a:defRPr sz="1500"/>
            </a:lvl5pPr>
            <a:lvl6pPr lvl="5">
              <a:spcBef>
                <a:spcPts val="0"/>
              </a:spcBef>
              <a:buSzPct val="100000"/>
              <a:defRPr sz="1500"/>
            </a:lvl6pPr>
            <a:lvl7pPr lvl="6">
              <a:spcBef>
                <a:spcPts val="0"/>
              </a:spcBef>
              <a:buSzPct val="100000"/>
              <a:defRPr sz="1500"/>
            </a:lvl7pPr>
            <a:lvl8pPr lvl="7">
              <a:spcBef>
                <a:spcPts val="0"/>
              </a:spcBef>
              <a:buSzPct val="100000"/>
              <a:defRPr sz="1500"/>
            </a:lvl8pPr>
            <a:lvl9pPr lvl="8">
              <a:spcBef>
                <a:spcPts val="0"/>
              </a:spcBef>
              <a:buSzPct val="100000"/>
              <a:defRPr sz="15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5650483" y="1693926"/>
            <a:ext cx="4677000" cy="5021400"/>
          </a:xfrm>
          <a:prstGeom prst="rect">
            <a:avLst/>
          </a:prstGeom>
        </p:spPr>
        <p:txBody>
          <a:bodyPr lIns="116050" tIns="116050" rIns="116050" bIns="116050" anchor="t" anchorCtr="0"/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1500"/>
            </a:lvl2pPr>
            <a:lvl3pPr lvl="2">
              <a:spcBef>
                <a:spcPts val="0"/>
              </a:spcBef>
              <a:buSzPct val="100000"/>
              <a:defRPr sz="1500"/>
            </a:lvl3pPr>
            <a:lvl4pPr lvl="3">
              <a:spcBef>
                <a:spcPts val="0"/>
              </a:spcBef>
              <a:buSzPct val="100000"/>
              <a:defRPr sz="1500"/>
            </a:lvl4pPr>
            <a:lvl5pPr lvl="4">
              <a:spcBef>
                <a:spcPts val="0"/>
              </a:spcBef>
              <a:buSzPct val="100000"/>
              <a:defRPr sz="1500"/>
            </a:lvl5pPr>
            <a:lvl6pPr lvl="5">
              <a:spcBef>
                <a:spcPts val="0"/>
              </a:spcBef>
              <a:buSzPct val="100000"/>
              <a:defRPr sz="1500"/>
            </a:lvl6pPr>
            <a:lvl7pPr lvl="6">
              <a:spcBef>
                <a:spcPts val="0"/>
              </a:spcBef>
              <a:buSzPct val="100000"/>
              <a:defRPr sz="1500"/>
            </a:lvl7pPr>
            <a:lvl8pPr lvl="7">
              <a:spcBef>
                <a:spcPts val="0"/>
              </a:spcBef>
              <a:buSzPct val="100000"/>
              <a:defRPr sz="1500"/>
            </a:lvl8pPr>
            <a:lvl9pPr lvl="8">
              <a:spcBef>
                <a:spcPts val="0"/>
              </a:spcBef>
              <a:buSzPct val="100000"/>
              <a:defRPr sz="15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9906771" y="6854071"/>
            <a:ext cx="641700" cy="578400"/>
          </a:xfrm>
          <a:prstGeom prst="rect">
            <a:avLst/>
          </a:prstGeom>
        </p:spPr>
        <p:txBody>
          <a:bodyPr lIns="116050" tIns="116050" rIns="116050" bIns="116050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64468" y="654104"/>
            <a:ext cx="9963000" cy="841800"/>
          </a:xfrm>
          <a:prstGeom prst="rect">
            <a:avLst/>
          </a:prstGeom>
        </p:spPr>
        <p:txBody>
          <a:bodyPr lIns="116050" tIns="116050" rIns="116050" bIns="116050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9906771" y="6854071"/>
            <a:ext cx="641700" cy="578400"/>
          </a:xfrm>
          <a:prstGeom prst="rect">
            <a:avLst/>
          </a:prstGeom>
        </p:spPr>
        <p:txBody>
          <a:bodyPr lIns="116050" tIns="116050" rIns="116050" bIns="116050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64468" y="816629"/>
            <a:ext cx="3283500" cy="1110600"/>
          </a:xfrm>
          <a:prstGeom prst="rect">
            <a:avLst/>
          </a:prstGeom>
        </p:spPr>
        <p:txBody>
          <a:bodyPr lIns="116050" tIns="116050" rIns="116050" bIns="116050" anchor="b" anchorCtr="0"/>
          <a:lstStyle>
            <a:lvl1pPr lvl="0">
              <a:spcBef>
                <a:spcPts val="0"/>
              </a:spcBef>
              <a:buSzPct val="100000"/>
              <a:defRPr sz="3000"/>
            </a:lvl1pPr>
            <a:lvl2pPr lvl="1">
              <a:spcBef>
                <a:spcPts val="0"/>
              </a:spcBef>
              <a:buSzPct val="100000"/>
              <a:defRPr sz="3000"/>
            </a:lvl2pPr>
            <a:lvl3pPr lvl="2">
              <a:spcBef>
                <a:spcPts val="0"/>
              </a:spcBef>
              <a:buSzPct val="100000"/>
              <a:defRPr sz="3000"/>
            </a:lvl3pPr>
            <a:lvl4pPr lvl="3">
              <a:spcBef>
                <a:spcPts val="0"/>
              </a:spcBef>
              <a:buSzPct val="100000"/>
              <a:defRPr sz="3000"/>
            </a:lvl4pPr>
            <a:lvl5pPr lvl="4">
              <a:spcBef>
                <a:spcPts val="0"/>
              </a:spcBef>
              <a:buSzPct val="100000"/>
              <a:defRPr sz="3000"/>
            </a:lvl5pPr>
            <a:lvl6pPr lvl="5">
              <a:spcBef>
                <a:spcPts val="0"/>
              </a:spcBef>
              <a:buSzPct val="100000"/>
              <a:defRPr sz="3000"/>
            </a:lvl6pPr>
            <a:lvl7pPr lvl="6">
              <a:spcBef>
                <a:spcPts val="0"/>
              </a:spcBef>
              <a:buSzPct val="100000"/>
              <a:defRPr sz="3000"/>
            </a:lvl7pPr>
            <a:lvl8pPr lvl="7">
              <a:spcBef>
                <a:spcPts val="0"/>
              </a:spcBef>
              <a:buSzPct val="100000"/>
              <a:defRPr sz="3000"/>
            </a:lvl8pPr>
            <a:lvl9pPr lvl="8">
              <a:spcBef>
                <a:spcPts val="0"/>
              </a:spcBef>
              <a:buSzPct val="100000"/>
              <a:defRPr sz="30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64468" y="2042456"/>
            <a:ext cx="3283500" cy="4673099"/>
          </a:xfrm>
          <a:prstGeom prst="rect">
            <a:avLst/>
          </a:prstGeom>
        </p:spPr>
        <p:txBody>
          <a:bodyPr lIns="116050" tIns="116050" rIns="116050" bIns="116050" anchor="t" anchorCtr="0"/>
          <a:lstStyle>
            <a:lvl1pPr lvl="0">
              <a:spcBef>
                <a:spcPts val="0"/>
              </a:spcBef>
              <a:buSzPct val="100000"/>
              <a:defRPr sz="1500"/>
            </a:lvl1pPr>
            <a:lvl2pPr lvl="1">
              <a:spcBef>
                <a:spcPts val="0"/>
              </a:spcBef>
              <a:buSzPct val="100000"/>
              <a:defRPr sz="1500"/>
            </a:lvl2pPr>
            <a:lvl3pPr lvl="2">
              <a:spcBef>
                <a:spcPts val="0"/>
              </a:spcBef>
              <a:buSzPct val="100000"/>
              <a:defRPr sz="1500"/>
            </a:lvl3pPr>
            <a:lvl4pPr lvl="3">
              <a:spcBef>
                <a:spcPts val="0"/>
              </a:spcBef>
              <a:buSzPct val="100000"/>
              <a:defRPr sz="1500"/>
            </a:lvl4pPr>
            <a:lvl5pPr lvl="4">
              <a:spcBef>
                <a:spcPts val="0"/>
              </a:spcBef>
              <a:buSzPct val="100000"/>
              <a:defRPr sz="1500"/>
            </a:lvl5pPr>
            <a:lvl6pPr lvl="5">
              <a:spcBef>
                <a:spcPts val="0"/>
              </a:spcBef>
              <a:buSzPct val="100000"/>
              <a:defRPr sz="1500"/>
            </a:lvl6pPr>
            <a:lvl7pPr lvl="6">
              <a:spcBef>
                <a:spcPts val="0"/>
              </a:spcBef>
              <a:buSzPct val="100000"/>
              <a:defRPr sz="1500"/>
            </a:lvl7pPr>
            <a:lvl8pPr lvl="7">
              <a:spcBef>
                <a:spcPts val="0"/>
              </a:spcBef>
              <a:buSzPct val="100000"/>
              <a:defRPr sz="1500"/>
            </a:lvl8pPr>
            <a:lvl9pPr lvl="8">
              <a:spcBef>
                <a:spcPts val="0"/>
              </a:spcBef>
              <a:buSzPct val="100000"/>
              <a:defRPr sz="15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9906771" y="6854071"/>
            <a:ext cx="641700" cy="578400"/>
          </a:xfrm>
          <a:prstGeom prst="rect">
            <a:avLst/>
          </a:prstGeom>
        </p:spPr>
        <p:txBody>
          <a:bodyPr lIns="116050" tIns="116050" rIns="116050" bIns="116050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573245" y="661637"/>
            <a:ext cx="7445700" cy="6012599"/>
          </a:xfrm>
          <a:prstGeom prst="rect">
            <a:avLst/>
          </a:prstGeom>
        </p:spPr>
        <p:txBody>
          <a:bodyPr lIns="116050" tIns="116050" rIns="116050" bIns="116050" anchor="ctr" anchorCtr="0"/>
          <a:lstStyle>
            <a:lvl1pPr lvl="0">
              <a:spcBef>
                <a:spcPts val="0"/>
              </a:spcBef>
              <a:buSzPct val="100000"/>
              <a:defRPr sz="6100"/>
            </a:lvl1pPr>
            <a:lvl2pPr lvl="1">
              <a:spcBef>
                <a:spcPts val="0"/>
              </a:spcBef>
              <a:buSzPct val="100000"/>
              <a:defRPr sz="6100"/>
            </a:lvl2pPr>
            <a:lvl3pPr lvl="2">
              <a:spcBef>
                <a:spcPts val="0"/>
              </a:spcBef>
              <a:buSzPct val="100000"/>
              <a:defRPr sz="6100"/>
            </a:lvl3pPr>
            <a:lvl4pPr lvl="3">
              <a:spcBef>
                <a:spcPts val="0"/>
              </a:spcBef>
              <a:buSzPct val="100000"/>
              <a:defRPr sz="6100"/>
            </a:lvl4pPr>
            <a:lvl5pPr lvl="4">
              <a:spcBef>
                <a:spcPts val="0"/>
              </a:spcBef>
              <a:buSzPct val="100000"/>
              <a:defRPr sz="6100"/>
            </a:lvl5pPr>
            <a:lvl6pPr lvl="5">
              <a:spcBef>
                <a:spcPts val="0"/>
              </a:spcBef>
              <a:buSzPct val="100000"/>
              <a:defRPr sz="6100"/>
            </a:lvl6pPr>
            <a:lvl7pPr lvl="6">
              <a:spcBef>
                <a:spcPts val="0"/>
              </a:spcBef>
              <a:buSzPct val="100000"/>
              <a:defRPr sz="6100"/>
            </a:lvl7pPr>
            <a:lvl8pPr lvl="7">
              <a:spcBef>
                <a:spcPts val="0"/>
              </a:spcBef>
              <a:buSzPct val="100000"/>
              <a:defRPr sz="6100"/>
            </a:lvl8pPr>
            <a:lvl9pPr lvl="8">
              <a:spcBef>
                <a:spcPts val="0"/>
              </a:spcBef>
              <a:buSzPct val="100000"/>
              <a:defRPr sz="61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9906771" y="6854071"/>
            <a:ext cx="641700" cy="578400"/>
          </a:xfrm>
          <a:prstGeom prst="rect">
            <a:avLst/>
          </a:prstGeom>
        </p:spPr>
        <p:txBody>
          <a:bodyPr lIns="116050" tIns="116050" rIns="116050" bIns="116050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5346000" y="-183"/>
            <a:ext cx="5346000" cy="756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116050" tIns="116050" rIns="116050" bIns="116050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310446" y="1812540"/>
            <a:ext cx="4730100" cy="2178600"/>
          </a:xfrm>
          <a:prstGeom prst="rect">
            <a:avLst/>
          </a:prstGeom>
        </p:spPr>
        <p:txBody>
          <a:bodyPr lIns="116050" tIns="116050" rIns="116050" bIns="116050" anchor="b" anchorCtr="0"/>
          <a:lstStyle>
            <a:lvl1pPr lvl="0" algn="ctr">
              <a:spcBef>
                <a:spcPts val="0"/>
              </a:spcBef>
              <a:buSzPct val="100000"/>
              <a:defRPr sz="5300"/>
            </a:lvl1pPr>
            <a:lvl2pPr lvl="1" algn="ctr">
              <a:spcBef>
                <a:spcPts val="0"/>
              </a:spcBef>
              <a:buSzPct val="100000"/>
              <a:defRPr sz="5300"/>
            </a:lvl2pPr>
            <a:lvl3pPr lvl="2" algn="ctr">
              <a:spcBef>
                <a:spcPts val="0"/>
              </a:spcBef>
              <a:buSzPct val="100000"/>
              <a:defRPr sz="5300"/>
            </a:lvl3pPr>
            <a:lvl4pPr lvl="3" algn="ctr">
              <a:spcBef>
                <a:spcPts val="0"/>
              </a:spcBef>
              <a:buSzPct val="100000"/>
              <a:defRPr sz="5300"/>
            </a:lvl4pPr>
            <a:lvl5pPr lvl="4" algn="ctr">
              <a:spcBef>
                <a:spcPts val="0"/>
              </a:spcBef>
              <a:buSzPct val="100000"/>
              <a:defRPr sz="5300"/>
            </a:lvl5pPr>
            <a:lvl6pPr lvl="5" algn="ctr">
              <a:spcBef>
                <a:spcPts val="0"/>
              </a:spcBef>
              <a:buSzPct val="100000"/>
              <a:defRPr sz="5300"/>
            </a:lvl6pPr>
            <a:lvl7pPr lvl="6" algn="ctr">
              <a:spcBef>
                <a:spcPts val="0"/>
              </a:spcBef>
              <a:buSzPct val="100000"/>
              <a:defRPr sz="5300"/>
            </a:lvl7pPr>
            <a:lvl8pPr lvl="7" algn="ctr">
              <a:spcBef>
                <a:spcPts val="0"/>
              </a:spcBef>
              <a:buSzPct val="100000"/>
              <a:defRPr sz="5300"/>
            </a:lvl8pPr>
            <a:lvl9pPr lvl="8" algn="ctr">
              <a:spcBef>
                <a:spcPts val="0"/>
              </a:spcBef>
              <a:buSzPct val="100000"/>
              <a:defRPr sz="53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310446" y="4120005"/>
            <a:ext cx="4730100" cy="1815300"/>
          </a:xfrm>
          <a:prstGeom prst="rect">
            <a:avLst/>
          </a:prstGeom>
        </p:spPr>
        <p:txBody>
          <a:bodyPr lIns="116050" tIns="116050" rIns="116050" bIns="116050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7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5775714" y="1064257"/>
            <a:ext cx="4486500" cy="5431200"/>
          </a:xfrm>
          <a:prstGeom prst="rect">
            <a:avLst/>
          </a:prstGeom>
        </p:spPr>
        <p:txBody>
          <a:bodyPr lIns="116050" tIns="116050" rIns="116050" bIns="116050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9906771" y="6854071"/>
            <a:ext cx="641700" cy="578400"/>
          </a:xfrm>
          <a:prstGeom prst="rect">
            <a:avLst/>
          </a:prstGeom>
        </p:spPr>
        <p:txBody>
          <a:bodyPr lIns="116050" tIns="116050" rIns="116050" bIns="116050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64468" y="6218167"/>
            <a:ext cx="7014300" cy="889500"/>
          </a:xfrm>
          <a:prstGeom prst="rect">
            <a:avLst/>
          </a:prstGeom>
        </p:spPr>
        <p:txBody>
          <a:bodyPr lIns="116050" tIns="116050" rIns="116050" bIns="116050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9906771" y="6854071"/>
            <a:ext cx="641700" cy="578400"/>
          </a:xfrm>
          <a:prstGeom prst="rect">
            <a:avLst/>
          </a:prstGeom>
        </p:spPr>
        <p:txBody>
          <a:bodyPr lIns="116050" tIns="116050" rIns="116050" bIns="116050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64468" y="1625800"/>
            <a:ext cx="9963000" cy="2886000"/>
          </a:xfrm>
          <a:prstGeom prst="rect">
            <a:avLst/>
          </a:prstGeom>
        </p:spPr>
        <p:txBody>
          <a:bodyPr lIns="116050" tIns="116050" rIns="116050" bIns="116050" anchor="b" anchorCtr="0"/>
          <a:lstStyle>
            <a:lvl1pPr lvl="0" algn="ctr">
              <a:spcBef>
                <a:spcPts val="0"/>
              </a:spcBef>
              <a:buSzPct val="100000"/>
              <a:defRPr sz="15200"/>
            </a:lvl1pPr>
            <a:lvl2pPr lvl="1" algn="ctr">
              <a:spcBef>
                <a:spcPts val="0"/>
              </a:spcBef>
              <a:buSzPct val="100000"/>
              <a:defRPr sz="15200"/>
            </a:lvl2pPr>
            <a:lvl3pPr lvl="2" algn="ctr">
              <a:spcBef>
                <a:spcPts val="0"/>
              </a:spcBef>
              <a:buSzPct val="100000"/>
              <a:defRPr sz="15200"/>
            </a:lvl3pPr>
            <a:lvl4pPr lvl="3" algn="ctr">
              <a:spcBef>
                <a:spcPts val="0"/>
              </a:spcBef>
              <a:buSzPct val="100000"/>
              <a:defRPr sz="15200"/>
            </a:lvl4pPr>
            <a:lvl5pPr lvl="4" algn="ctr">
              <a:spcBef>
                <a:spcPts val="0"/>
              </a:spcBef>
              <a:buSzPct val="100000"/>
              <a:defRPr sz="15200"/>
            </a:lvl5pPr>
            <a:lvl6pPr lvl="5" algn="ctr">
              <a:spcBef>
                <a:spcPts val="0"/>
              </a:spcBef>
              <a:buSzPct val="100000"/>
              <a:defRPr sz="15200"/>
            </a:lvl6pPr>
            <a:lvl7pPr lvl="6" algn="ctr">
              <a:spcBef>
                <a:spcPts val="0"/>
              </a:spcBef>
              <a:buSzPct val="100000"/>
              <a:defRPr sz="15200"/>
            </a:lvl7pPr>
            <a:lvl8pPr lvl="7" algn="ctr">
              <a:spcBef>
                <a:spcPts val="0"/>
              </a:spcBef>
              <a:buSzPct val="100000"/>
              <a:defRPr sz="15200"/>
            </a:lvl8pPr>
            <a:lvl9pPr lvl="8" algn="ctr">
              <a:spcBef>
                <a:spcPts val="0"/>
              </a:spcBef>
              <a:buSzPct val="100000"/>
              <a:defRPr sz="152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64468" y="4633191"/>
            <a:ext cx="9963000" cy="1911900"/>
          </a:xfrm>
          <a:prstGeom prst="rect">
            <a:avLst/>
          </a:prstGeom>
        </p:spPr>
        <p:txBody>
          <a:bodyPr lIns="116050" tIns="116050" rIns="116050" bIns="116050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9906771" y="6854071"/>
            <a:ext cx="641700" cy="578400"/>
          </a:xfrm>
          <a:prstGeom prst="rect">
            <a:avLst/>
          </a:prstGeom>
        </p:spPr>
        <p:txBody>
          <a:bodyPr lIns="116050" tIns="116050" rIns="116050" bIns="116050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64468" y="654104"/>
            <a:ext cx="9963000" cy="841800"/>
          </a:xfrm>
          <a:prstGeom prst="rect">
            <a:avLst/>
          </a:prstGeom>
          <a:noFill/>
          <a:ln>
            <a:noFill/>
          </a:ln>
        </p:spPr>
        <p:txBody>
          <a:bodyPr lIns="116050" tIns="116050" rIns="116050" bIns="116050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64468" y="1693926"/>
            <a:ext cx="9963000" cy="5021400"/>
          </a:xfrm>
          <a:prstGeom prst="rect">
            <a:avLst/>
          </a:prstGeom>
          <a:noFill/>
          <a:ln>
            <a:noFill/>
          </a:ln>
        </p:spPr>
        <p:txBody>
          <a:bodyPr lIns="116050" tIns="116050" rIns="116050" bIns="116050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Clr>
                <a:schemeClr val="dk2"/>
              </a:buClr>
              <a:buSzPct val="100000"/>
              <a:buChar char="●"/>
              <a:defRPr sz="23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Clr>
                <a:schemeClr val="dk2"/>
              </a:buClr>
              <a:buSzPct val="100000"/>
              <a:buChar char="○"/>
              <a:defRPr sz="1800"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Clr>
                <a:schemeClr val="dk2"/>
              </a:buClr>
              <a:buSzPct val="100000"/>
              <a:buChar char="■"/>
              <a:defRPr sz="1800"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Clr>
                <a:schemeClr val="dk2"/>
              </a:buClr>
              <a:buSzPct val="100000"/>
              <a:buChar char="●"/>
              <a:defRPr sz="1800"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Clr>
                <a:schemeClr val="dk2"/>
              </a:buClr>
              <a:buSzPct val="100000"/>
              <a:buChar char="○"/>
              <a:defRPr sz="1800"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Clr>
                <a:schemeClr val="dk2"/>
              </a:buClr>
              <a:buSzPct val="100000"/>
              <a:buChar char="■"/>
              <a:defRPr sz="1800"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Clr>
                <a:schemeClr val="dk2"/>
              </a:buClr>
              <a:buSzPct val="100000"/>
              <a:buChar char="●"/>
              <a:defRPr sz="1800"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Clr>
                <a:schemeClr val="dk2"/>
              </a:buClr>
              <a:buSzPct val="100000"/>
              <a:buChar char="○"/>
              <a:defRPr sz="1800"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2000"/>
              </a:spcAft>
              <a:buClr>
                <a:schemeClr val="dk2"/>
              </a:buClr>
              <a:buSzPct val="100000"/>
              <a:buChar char="■"/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9906771" y="6854071"/>
            <a:ext cx="641700" cy="578400"/>
          </a:xfrm>
          <a:prstGeom prst="rect">
            <a:avLst/>
          </a:prstGeom>
          <a:noFill/>
          <a:ln>
            <a:noFill/>
          </a:ln>
        </p:spPr>
        <p:txBody>
          <a:bodyPr lIns="116050" tIns="116050" rIns="116050" bIns="116050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ru" sz="1300">
                <a:solidFill>
                  <a:schemeClr val="dk2"/>
                </a:solidFill>
              </a:rPr>
              <a:pPr lvl="0" algn="r">
                <a:spcBef>
                  <a:spcPts val="0"/>
                </a:spcBef>
                <a:buNone/>
              </a:pPr>
              <a:t>‹#›</a:t>
            </a:fld>
            <a:endParaRPr lang="ru" sz="13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/>
        </p:nvSpPr>
        <p:spPr>
          <a:xfrm>
            <a:off x="-25" y="203375"/>
            <a:ext cx="10692000" cy="8451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indent="457200">
              <a:spcBef>
                <a:spcPts val="0"/>
              </a:spcBef>
              <a:buNone/>
            </a:pPr>
            <a:endParaRPr sz="1800" b="1">
              <a:solidFill>
                <a:srgbClr val="F3F3F3"/>
              </a:solidFill>
            </a:endParaRPr>
          </a:p>
        </p:txBody>
      </p:sp>
      <p:pic>
        <p:nvPicPr>
          <p:cNvPr id="81" name="Shape 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66400" y="146300"/>
            <a:ext cx="839985" cy="1067899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Shape 82"/>
          <p:cNvSpPr txBox="1"/>
          <p:nvPr/>
        </p:nvSpPr>
        <p:spPr>
          <a:xfrm>
            <a:off x="178200" y="10236094"/>
            <a:ext cx="4071000" cy="672300"/>
          </a:xfrm>
          <a:prstGeom prst="rect">
            <a:avLst/>
          </a:prstGeom>
          <a:noFill/>
          <a:ln>
            <a:noFill/>
          </a:ln>
        </p:spPr>
        <p:txBody>
          <a:bodyPr lIns="145200" tIns="145200" rIns="145200" bIns="1452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300"/>
          </a:p>
        </p:txBody>
      </p:sp>
      <p:sp>
        <p:nvSpPr>
          <p:cNvPr id="83" name="Shape 83"/>
          <p:cNvSpPr/>
          <p:nvPr/>
        </p:nvSpPr>
        <p:spPr>
          <a:xfrm>
            <a:off x="0" y="7139150"/>
            <a:ext cx="10692000" cy="2301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8686800" lvl="0" indent="0" algn="l">
              <a:spcBef>
                <a:spcPts val="0"/>
              </a:spcBef>
              <a:buNone/>
            </a:pPr>
            <a:r>
              <a:rPr lang="ru" sz="1200" dirty="0">
                <a:solidFill>
                  <a:srgbClr val="FFFFFF"/>
                </a:solidFill>
              </a:rPr>
              <a:t>          </a:t>
            </a:r>
          </a:p>
        </p:txBody>
      </p:sp>
      <p:sp>
        <p:nvSpPr>
          <p:cNvPr id="84" name="Shape 84"/>
          <p:cNvSpPr/>
          <p:nvPr/>
        </p:nvSpPr>
        <p:spPr>
          <a:xfrm>
            <a:off x="0" y="1252151"/>
            <a:ext cx="9835564" cy="320918"/>
          </a:xfrm>
          <a:custGeom>
            <a:avLst/>
            <a:gdLst/>
            <a:ahLst/>
            <a:cxnLst/>
            <a:rect l="0" t="0" r="0" b="0"/>
            <a:pathLst>
              <a:path w="140528" h="9339" extrusionOk="0">
                <a:moveTo>
                  <a:pt x="0" y="0"/>
                </a:moveTo>
                <a:lnTo>
                  <a:pt x="140528" y="0"/>
                </a:lnTo>
                <a:lnTo>
                  <a:pt x="127173" y="8895"/>
                </a:lnTo>
                <a:lnTo>
                  <a:pt x="0" y="9339"/>
                </a:lnTo>
                <a:close/>
              </a:path>
            </a:pathLst>
          </a:custGeom>
          <a:solidFill>
            <a:srgbClr val="999999"/>
          </a:solidFill>
          <a:ln>
            <a:noFill/>
          </a:ln>
        </p:spPr>
      </p:sp>
      <p:sp>
        <p:nvSpPr>
          <p:cNvPr id="85" name="Shape 85"/>
          <p:cNvSpPr txBox="1"/>
          <p:nvPr/>
        </p:nvSpPr>
        <p:spPr>
          <a:xfrm>
            <a:off x="-540451" y="1214199"/>
            <a:ext cx="9806851" cy="35723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indent="457200">
              <a:buClr>
                <a:schemeClr val="lt1"/>
              </a:buClr>
            </a:pPr>
            <a:r>
              <a:rPr lang="ru-RU" sz="1600" b="1" dirty="0">
                <a:solidFill>
                  <a:schemeClr val="lt1"/>
                </a:solidFill>
              </a:rPr>
              <a:t>Проект </a:t>
            </a:r>
            <a:r>
              <a:rPr lang="ru-RU" sz="1600" b="1" dirty="0" smtClean="0">
                <a:solidFill>
                  <a:schemeClr val="lt1"/>
                </a:solidFill>
              </a:rPr>
              <a:t>«Создание </a:t>
            </a:r>
            <a:r>
              <a:rPr lang="ru-RU" sz="1600" b="1" dirty="0">
                <a:solidFill>
                  <a:schemeClr val="lt1"/>
                </a:solidFill>
              </a:rPr>
              <a:t>у</a:t>
            </a:r>
            <a:r>
              <a:rPr lang="ru-RU" sz="1600" b="1" dirty="0" smtClean="0">
                <a:solidFill>
                  <a:schemeClr val="lt1"/>
                </a:solidFill>
              </a:rPr>
              <a:t>ниверсальной </a:t>
            </a:r>
            <a:r>
              <a:rPr lang="ru-RU" sz="1600" b="1" dirty="0">
                <a:solidFill>
                  <a:schemeClr val="lt1"/>
                </a:solidFill>
              </a:rPr>
              <a:t>крытой ледовой арены «Ледовая академия «Высота»</a:t>
            </a:r>
          </a:p>
        </p:txBody>
      </p:sp>
      <p:sp>
        <p:nvSpPr>
          <p:cNvPr id="12" name="Shape 61"/>
          <p:cNvSpPr txBox="1"/>
          <p:nvPr/>
        </p:nvSpPr>
        <p:spPr>
          <a:xfrm>
            <a:off x="3761730" y="203375"/>
            <a:ext cx="5364070" cy="84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indent="387350" algn="r">
              <a:buClr>
                <a:schemeClr val="dk1"/>
              </a:buClr>
              <a:buSzPct val="68750"/>
            </a:pPr>
            <a:r>
              <a:rPr lang="ru" sz="1600" dirty="0">
                <a:solidFill>
                  <a:srgbClr val="F3F3F3"/>
                </a:solidFill>
              </a:rPr>
              <a:t>Министерств</a:t>
            </a:r>
            <a:r>
              <a:rPr lang="ru-RU" sz="1600" dirty="0">
                <a:solidFill>
                  <a:srgbClr val="F3F3F3"/>
                </a:solidFill>
              </a:rPr>
              <a:t>о</a:t>
            </a:r>
            <a:r>
              <a:rPr lang="ru" sz="1600" dirty="0">
                <a:solidFill>
                  <a:srgbClr val="F3F3F3"/>
                </a:solidFill>
              </a:rPr>
              <a:t> экономического развития Челябинской области</a:t>
            </a:r>
          </a:p>
        </p:txBody>
      </p:sp>
      <p:sp>
        <p:nvSpPr>
          <p:cNvPr id="22" name="Rectangle 22"/>
          <p:cNvSpPr/>
          <p:nvPr/>
        </p:nvSpPr>
        <p:spPr>
          <a:xfrm>
            <a:off x="143978" y="1763613"/>
            <a:ext cx="3185704" cy="25060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100" b="1" cap="all" dirty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Актуальность и цели проекта</a:t>
            </a:r>
            <a:r>
              <a:rPr lang="ru-RU" sz="1100" b="1" cap="all" dirty="0" smtClean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:</a:t>
            </a:r>
            <a:endParaRPr lang="en-US" sz="1100" b="1" cap="all" dirty="0" smtClean="0">
              <a:solidFill>
                <a:schemeClr val="accent5">
                  <a:lumMod val="75000"/>
                </a:schemeClr>
              </a:solidFill>
              <a:latin typeface="Franklin Gothic Medium Cond" panose="020B0606030402020204" pitchFamily="34" charset="0"/>
              <a:cs typeface="Helvetica Neue Bold Condensed"/>
            </a:endParaRPr>
          </a:p>
          <a:p>
            <a:pPr marL="171450" indent="-17145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tabLst>
                <a:tab pos="132715" algn="l"/>
              </a:tabLst>
            </a:pPr>
            <a:r>
              <a:rPr lang="ru-RU" sz="1100" dirty="0"/>
              <a:t>возможность проведения массовых спортивных </a:t>
            </a:r>
            <a:r>
              <a:rPr lang="ru-RU" sz="1100" dirty="0" smtClean="0"/>
              <a:t>мероприятий</a:t>
            </a:r>
            <a:endParaRPr lang="ru-RU" sz="1100" dirty="0"/>
          </a:p>
          <a:p>
            <a:pPr marL="171450" indent="-171450">
              <a:lnSpc>
                <a:spcPct val="115000"/>
              </a:lnSpc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tabLst>
                <a:tab pos="132715" algn="l"/>
              </a:tabLst>
            </a:pPr>
            <a:r>
              <a:rPr lang="ru-RU" sz="1100" dirty="0" smtClean="0"/>
              <a:t>обеспечение </a:t>
            </a:r>
            <a:r>
              <a:rPr lang="ru-RU" sz="1100" dirty="0"/>
              <a:t>проведения тренировок </a:t>
            </a:r>
            <a:r>
              <a:rPr lang="ru-RU" sz="1100" dirty="0" smtClean="0"/>
              <a:t>спортсменов</a:t>
            </a:r>
            <a:endParaRPr lang="ru-RU" sz="1100" dirty="0"/>
          </a:p>
          <a:p>
            <a:pPr marL="171450" indent="-171450">
              <a:lnSpc>
                <a:spcPct val="115000"/>
              </a:lnSpc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tabLst>
                <a:tab pos="132715" algn="l"/>
              </a:tabLst>
            </a:pPr>
            <a:r>
              <a:rPr lang="ru-RU" sz="1100" dirty="0" smtClean="0"/>
              <a:t>укрепление </a:t>
            </a:r>
            <a:r>
              <a:rPr lang="ru-RU" sz="1100" dirty="0"/>
              <a:t>здоровья населения и уровня общей физической подготовленности, повышение интереса </a:t>
            </a:r>
            <a:r>
              <a:rPr lang="ru-RU" sz="1100" dirty="0" smtClean="0"/>
              <a:t> населения </a:t>
            </a:r>
            <a:r>
              <a:rPr lang="ru-RU" sz="1100" dirty="0"/>
              <a:t>к </a:t>
            </a:r>
            <a:r>
              <a:rPr lang="ru-RU" sz="1100" dirty="0" smtClean="0"/>
              <a:t>спорту</a:t>
            </a:r>
            <a:endParaRPr lang="ru-RU" sz="1100" dirty="0"/>
          </a:p>
          <a:p>
            <a:pPr marL="171450" indent="-171450">
              <a:lnSpc>
                <a:spcPct val="115000"/>
              </a:lnSpc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  <a:tabLst>
                <a:tab pos="132715" algn="l"/>
              </a:tabLst>
            </a:pPr>
            <a:r>
              <a:rPr lang="ru-RU" sz="1100" dirty="0" smtClean="0"/>
              <a:t>создание </a:t>
            </a:r>
            <a:r>
              <a:rPr lang="ru-RU" sz="1100" dirty="0"/>
              <a:t>школы по подготовке детских команд по зимним видам спорта на льду</a:t>
            </a:r>
          </a:p>
          <a:p>
            <a:pPr marL="171450" indent="-171450">
              <a:buFont typeface="Arial" pitchFamily="34" charset="0"/>
              <a:buChar char="•"/>
            </a:pPr>
            <a:endParaRPr lang="en-US" sz="1200" b="1" cap="all" dirty="0">
              <a:solidFill>
                <a:schemeClr val="accent5">
                  <a:lumMod val="75000"/>
                </a:schemeClr>
              </a:solidFill>
              <a:latin typeface="Franklin Gothic Medium Cond" panose="020B0606030402020204" pitchFamily="34" charset="0"/>
              <a:cs typeface="Helvetica Neue Bold Condensed"/>
            </a:endParaRPr>
          </a:p>
        </p:txBody>
      </p:sp>
      <p:cxnSp>
        <p:nvCxnSpPr>
          <p:cNvPr id="23" name="Straight Connector 16"/>
          <p:cNvCxnSpPr/>
          <p:nvPr/>
        </p:nvCxnSpPr>
        <p:spPr>
          <a:xfrm>
            <a:off x="3113658" y="1763613"/>
            <a:ext cx="0" cy="5427738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16"/>
          <p:cNvCxnSpPr/>
          <p:nvPr/>
        </p:nvCxnSpPr>
        <p:spPr>
          <a:xfrm>
            <a:off x="6930083" y="1763613"/>
            <a:ext cx="7998" cy="5490587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154450" y="3995861"/>
            <a:ext cx="2959208" cy="0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127"/>
          <p:cNvSpPr/>
          <p:nvPr/>
        </p:nvSpPr>
        <p:spPr>
          <a:xfrm>
            <a:off x="154450" y="5127913"/>
            <a:ext cx="1235935" cy="1692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100" cap="all" dirty="0" smtClean="0">
                <a:latin typeface="Franklin Gothic Medium Cond" panose="020B0606030402020204" pitchFamily="34" charset="0"/>
                <a:cs typeface="Helvetica Neue Bold Condensed"/>
              </a:rPr>
              <a:t>КОНЦЕДЕНТ:</a:t>
            </a:r>
            <a:endParaRPr lang="en-US" sz="1100" cap="all" dirty="0">
              <a:latin typeface="Franklin Gothic Medium Cond" panose="020B0606030402020204" pitchFamily="34" charset="0"/>
              <a:cs typeface="Helvetica Neue Bold Condensed"/>
            </a:endParaRPr>
          </a:p>
        </p:txBody>
      </p:sp>
      <p:sp>
        <p:nvSpPr>
          <p:cNvPr id="29" name="Rectangle 123"/>
          <p:cNvSpPr/>
          <p:nvPr/>
        </p:nvSpPr>
        <p:spPr>
          <a:xfrm>
            <a:off x="1601160" y="4970057"/>
            <a:ext cx="155156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000" cap="small" dirty="0" smtClean="0">
                <a:latin typeface="Franklin Gothic Medium Cond" panose="020B0606030402020204" pitchFamily="34" charset="0"/>
                <a:ea typeface="Arial Narrow" charset="0"/>
                <a:cs typeface="Arial Narrow" charset="0"/>
              </a:rPr>
              <a:t>Администрация</a:t>
            </a:r>
            <a:br>
              <a:rPr lang="ru-RU" sz="1000" cap="small" dirty="0" smtClean="0">
                <a:latin typeface="Franklin Gothic Medium Cond" panose="020B0606030402020204" pitchFamily="34" charset="0"/>
                <a:ea typeface="Arial Narrow" charset="0"/>
                <a:cs typeface="Arial Narrow" charset="0"/>
              </a:rPr>
            </a:br>
            <a:r>
              <a:rPr lang="ru-RU" sz="1000" cap="small" dirty="0" smtClean="0">
                <a:latin typeface="Franklin Gothic Medium Cond" panose="020B0606030402020204" pitchFamily="34" charset="0"/>
                <a:ea typeface="Arial Narrow" charset="0"/>
                <a:cs typeface="Arial Narrow" charset="0"/>
              </a:rPr>
              <a:t>Озерского </a:t>
            </a:r>
            <a:r>
              <a:rPr lang="ru-RU" sz="1000" cap="small" dirty="0">
                <a:latin typeface="Franklin Gothic Medium Cond" panose="020B0606030402020204" pitchFamily="34" charset="0"/>
                <a:ea typeface="Arial Narrow" charset="0"/>
                <a:cs typeface="Arial Narrow" charset="0"/>
              </a:rPr>
              <a:t>городского округа Челябинской области</a:t>
            </a:r>
            <a:endParaRPr lang="en-US" sz="1000" cap="small" dirty="0">
              <a:latin typeface="Franklin Gothic Medium Cond" panose="020B0606030402020204" pitchFamily="34" charset="0"/>
              <a:ea typeface="Arial Narrow" charset="0"/>
              <a:cs typeface="Arial Narrow" charset="0"/>
            </a:endParaRPr>
          </a:p>
        </p:txBody>
      </p:sp>
      <p:sp>
        <p:nvSpPr>
          <p:cNvPr id="30" name="Rectangle 22"/>
          <p:cNvSpPr/>
          <p:nvPr/>
        </p:nvSpPr>
        <p:spPr>
          <a:xfrm>
            <a:off x="154450" y="5576138"/>
            <a:ext cx="1385529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100" cap="all" dirty="0">
                <a:latin typeface="Franklin Gothic Medium Cond" panose="020B0606030402020204" pitchFamily="34" charset="0"/>
                <a:cs typeface="Helvetica Neue Bold Condensed"/>
              </a:rPr>
              <a:t>способ </a:t>
            </a:r>
            <a:endParaRPr lang="ru-RU" sz="1100" cap="all" dirty="0" smtClean="0">
              <a:latin typeface="Franklin Gothic Medium Cond" panose="020B0606030402020204" pitchFamily="34" charset="0"/>
              <a:cs typeface="Helvetica Neue Bold Condensed"/>
            </a:endParaRPr>
          </a:p>
          <a:p>
            <a:r>
              <a:rPr lang="ru-RU" sz="1100" cap="all" dirty="0" smtClean="0">
                <a:latin typeface="Franklin Gothic Medium Cond" panose="020B0606030402020204" pitchFamily="34" charset="0"/>
                <a:cs typeface="Helvetica Neue Bold Condensed"/>
              </a:rPr>
              <a:t>инициирования</a:t>
            </a:r>
            <a:r>
              <a:rPr lang="ru-RU" sz="1100" cap="all" dirty="0">
                <a:latin typeface="Franklin Gothic Medium Cond" panose="020B0606030402020204" pitchFamily="34" charset="0"/>
                <a:cs typeface="Helvetica Neue Bold Condensed"/>
              </a:rPr>
              <a:t>:</a:t>
            </a:r>
            <a:endParaRPr lang="en-US" sz="1100" cap="all" dirty="0">
              <a:latin typeface="Franklin Gothic Medium Cond" panose="020B0606030402020204" pitchFamily="34" charset="0"/>
              <a:cs typeface="Helvetica Neue Bold Condensed"/>
            </a:endParaRPr>
          </a:p>
        </p:txBody>
      </p:sp>
      <p:sp>
        <p:nvSpPr>
          <p:cNvPr id="31" name="Rectangle 123"/>
          <p:cNvSpPr/>
          <p:nvPr/>
        </p:nvSpPr>
        <p:spPr>
          <a:xfrm>
            <a:off x="1736830" y="5775966"/>
            <a:ext cx="1399766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000" cap="small" dirty="0">
                <a:latin typeface="Franklin Gothic Medium Cond" panose="020B0606030402020204" pitchFamily="34" charset="0"/>
                <a:ea typeface="Arial Narrow" charset="0"/>
                <a:cs typeface="Arial Narrow" charset="0"/>
              </a:rPr>
              <a:t>Частная инициатива </a:t>
            </a:r>
            <a:endParaRPr lang="en-US" sz="1000" cap="small" dirty="0">
              <a:latin typeface="Franklin Gothic Medium Cond" panose="020B0606030402020204" pitchFamily="34" charset="0"/>
              <a:ea typeface="Arial Narrow" charset="0"/>
              <a:cs typeface="Arial Narrow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457474" y="4340636"/>
            <a:ext cx="180046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АНО «Дирекция </a:t>
            </a:r>
            <a:r>
              <a:rPr lang="ru-RU" sz="1000" dirty="0">
                <a:solidFill>
                  <a:schemeClr val="tx1"/>
                </a:solidFill>
              </a:rPr>
              <a:t>социальных и спортивных проектов»</a:t>
            </a:r>
          </a:p>
        </p:txBody>
      </p:sp>
      <p:sp>
        <p:nvSpPr>
          <p:cNvPr id="33" name="Rectangle 127"/>
          <p:cNvSpPr/>
          <p:nvPr/>
        </p:nvSpPr>
        <p:spPr>
          <a:xfrm>
            <a:off x="143978" y="4532997"/>
            <a:ext cx="1235935" cy="1692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100" cap="all" dirty="0" smtClean="0">
                <a:latin typeface="Franklin Gothic Medium Cond" panose="020B0606030402020204" pitchFamily="34" charset="0"/>
                <a:cs typeface="Helvetica Neue Bold Condensed"/>
              </a:rPr>
              <a:t>КОНЦЕССИОНЕР:</a:t>
            </a:r>
            <a:endParaRPr lang="en-US" sz="1100" cap="all" dirty="0">
              <a:latin typeface="Franklin Gothic Medium Cond" panose="020B0606030402020204" pitchFamily="34" charset="0"/>
              <a:cs typeface="Helvetica Neue Bold Condensed"/>
            </a:endParaRPr>
          </a:p>
        </p:txBody>
      </p:sp>
      <p:sp>
        <p:nvSpPr>
          <p:cNvPr id="34" name="Rectangle 22"/>
          <p:cNvSpPr/>
          <p:nvPr/>
        </p:nvSpPr>
        <p:spPr>
          <a:xfrm>
            <a:off x="130932" y="4208465"/>
            <a:ext cx="2893421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ru-RU" sz="1100" b="1" cap="all" dirty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цель обращения и статус проекта:</a:t>
            </a:r>
            <a:endParaRPr lang="en-US" sz="1100" b="1" cap="all" dirty="0">
              <a:solidFill>
                <a:schemeClr val="accent5">
                  <a:lumMod val="75000"/>
                </a:schemeClr>
              </a:solidFill>
              <a:latin typeface="Franklin Gothic Medium Cond" panose="020B0606030402020204" pitchFamily="34" charset="0"/>
              <a:cs typeface="Helvetica Neue Bold Condensed"/>
            </a:endParaRPr>
          </a:p>
        </p:txBody>
      </p:sp>
      <p:sp>
        <p:nvSpPr>
          <p:cNvPr id="35" name="Rectangle 22"/>
          <p:cNvSpPr/>
          <p:nvPr/>
        </p:nvSpPr>
        <p:spPr>
          <a:xfrm>
            <a:off x="143978" y="6372125"/>
            <a:ext cx="3029347" cy="8156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000" cap="small" dirty="0" smtClean="0">
                <a:latin typeface="Franklin Gothic Medium Cond" panose="020B0606030402020204" pitchFamily="34" charset="0"/>
                <a:ea typeface="Arial Narrow" charset="0"/>
                <a:cs typeface="Arial Narrow" charset="0"/>
              </a:rPr>
              <a:t>28.12.2018 </a:t>
            </a:r>
            <a:br>
              <a:rPr lang="ru-RU" sz="1000" cap="small" dirty="0" smtClean="0">
                <a:latin typeface="Franklin Gothic Medium Cond" panose="020B0606030402020204" pitchFamily="34" charset="0"/>
                <a:ea typeface="Arial Narrow" charset="0"/>
                <a:cs typeface="Arial Narrow" charset="0"/>
              </a:rPr>
            </a:br>
            <a:r>
              <a:rPr lang="ru-RU" sz="1000" cap="small" dirty="0" smtClean="0">
                <a:latin typeface="Franklin Gothic Medium Cond" panose="020B0606030402020204" pitchFamily="34" charset="0"/>
                <a:ea typeface="Arial Narrow" charset="0"/>
                <a:cs typeface="Arial Narrow" charset="0"/>
              </a:rPr>
              <a:t>Подписано концессионное соглашение</a:t>
            </a:r>
            <a:br>
              <a:rPr lang="ru-RU" sz="1000" cap="small" dirty="0" smtClean="0">
                <a:latin typeface="Franklin Gothic Medium Cond" panose="020B0606030402020204" pitchFamily="34" charset="0"/>
                <a:ea typeface="Arial Narrow" charset="0"/>
                <a:cs typeface="Arial Narrow" charset="0"/>
              </a:rPr>
            </a:br>
            <a:r>
              <a:rPr lang="ru-RU" sz="1000" cap="small" dirty="0" smtClean="0">
                <a:latin typeface="Franklin Gothic Medium Cond" panose="020B0606030402020204" pitchFamily="34" charset="0"/>
                <a:ea typeface="Arial Narrow" charset="0"/>
                <a:cs typeface="Arial Narrow" charset="0"/>
              </a:rPr>
              <a:t>Срок окончания работ - декабрь 2021 г. </a:t>
            </a:r>
          </a:p>
          <a:p>
            <a:pPr algn="ctr"/>
            <a:r>
              <a:rPr lang="ru-RU" sz="1100" cap="all" dirty="0" smtClean="0">
                <a:solidFill>
                  <a:srgbClr val="FF0000"/>
                </a:solidFill>
                <a:latin typeface="Franklin Gothic Medium Cond" panose="020B0606030402020204" pitchFamily="34" charset="0"/>
                <a:cs typeface="Helvetica Neue Bold Condensed"/>
              </a:rPr>
              <a:t/>
            </a:r>
            <a:br>
              <a:rPr lang="ru-RU" sz="1100" cap="all" dirty="0" smtClean="0">
                <a:solidFill>
                  <a:srgbClr val="FF0000"/>
                </a:solidFill>
                <a:latin typeface="Franklin Gothic Medium Cond" panose="020B0606030402020204" pitchFamily="34" charset="0"/>
                <a:cs typeface="Helvetica Neue Bold Condensed"/>
              </a:rPr>
            </a:br>
            <a:endParaRPr lang="en-US" sz="1100" cap="all" dirty="0">
              <a:solidFill>
                <a:srgbClr val="FF0000"/>
              </a:solidFill>
              <a:latin typeface="Franklin Gothic Medium Cond" panose="020B0606030402020204" pitchFamily="34" charset="0"/>
              <a:cs typeface="Helvetica Neue Bold Condensed"/>
            </a:endParaRPr>
          </a:p>
        </p:txBody>
      </p:sp>
      <p:sp>
        <p:nvSpPr>
          <p:cNvPr id="36" name="Rectangle 22"/>
          <p:cNvSpPr/>
          <p:nvPr/>
        </p:nvSpPr>
        <p:spPr>
          <a:xfrm>
            <a:off x="4769842" y="1980713"/>
            <a:ext cx="2168239" cy="6463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ru-RU" sz="1050" dirty="0">
                <a:latin typeface="+mj-lt"/>
              </a:rPr>
              <a:t>Имущественный </a:t>
            </a:r>
            <a:r>
              <a:rPr lang="ru-RU" sz="1050" dirty="0" smtClean="0">
                <a:latin typeface="+mj-lt"/>
              </a:rPr>
              <a:t>комплекс, универсальная </a:t>
            </a:r>
            <a:r>
              <a:rPr lang="ru-RU" sz="1050" dirty="0">
                <a:latin typeface="+mj-lt"/>
              </a:rPr>
              <a:t>крытая ледовая арена  </a:t>
            </a:r>
            <a:r>
              <a:rPr lang="ru-RU" sz="1050" cap="all" dirty="0" smtClean="0">
                <a:latin typeface="+mj-lt"/>
                <a:cs typeface="Helvetica Neue Bold Condensed"/>
              </a:rPr>
              <a:t>(</a:t>
            </a:r>
            <a:r>
              <a:rPr lang="ru-RU" sz="1050" cap="all" dirty="0">
                <a:latin typeface="+mj-lt"/>
                <a:cs typeface="Helvetica Neue Bold Condensed"/>
              </a:rPr>
              <a:t>создание </a:t>
            </a:r>
            <a:r>
              <a:rPr lang="ru-RU" sz="1050" cap="all" dirty="0" smtClean="0">
                <a:latin typeface="+mj-lt"/>
                <a:cs typeface="Helvetica Neue Bold Condensed"/>
              </a:rPr>
              <a:t>нового объекта</a:t>
            </a:r>
            <a:r>
              <a:rPr lang="ru-RU" sz="1050" cap="all" dirty="0">
                <a:latin typeface="+mj-lt"/>
                <a:cs typeface="Helvetica Neue Bold Condensed"/>
              </a:rPr>
              <a:t>)</a:t>
            </a:r>
            <a:endParaRPr lang="en-US" sz="1050" cap="all" dirty="0">
              <a:latin typeface="+mj-lt"/>
              <a:cs typeface="Helvetica Neue Bold Condensed"/>
            </a:endParaRPr>
          </a:p>
        </p:txBody>
      </p:sp>
      <p:sp>
        <p:nvSpPr>
          <p:cNvPr id="37" name="Rectangle 22"/>
          <p:cNvSpPr/>
          <p:nvPr/>
        </p:nvSpPr>
        <p:spPr>
          <a:xfrm>
            <a:off x="3259594" y="2318554"/>
            <a:ext cx="1336475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100" b="1" cap="all" dirty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Основные технико-экономические параметры:</a:t>
            </a:r>
            <a:endParaRPr lang="en-US" sz="1100" b="1" cap="all" dirty="0">
              <a:solidFill>
                <a:schemeClr val="accent5">
                  <a:lumMod val="75000"/>
                </a:schemeClr>
              </a:solidFill>
              <a:latin typeface="Franklin Gothic Medium Cond" panose="020B0606030402020204" pitchFamily="34" charset="0"/>
              <a:cs typeface="Helvetica Neue Bold Condensed"/>
            </a:endParaRPr>
          </a:p>
        </p:txBody>
      </p:sp>
      <p:sp>
        <p:nvSpPr>
          <p:cNvPr id="39" name="Rectangle 22"/>
          <p:cNvSpPr/>
          <p:nvPr/>
        </p:nvSpPr>
        <p:spPr>
          <a:xfrm>
            <a:off x="4977915" y="2657108"/>
            <a:ext cx="1960166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100" b="1" cap="all" dirty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Сведения </a:t>
            </a:r>
            <a:br>
              <a:rPr lang="ru-RU" sz="1100" b="1" cap="all" dirty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</a:br>
            <a:r>
              <a:rPr lang="ru-RU" sz="1100" b="1" cap="all" dirty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о земельном участке:</a:t>
            </a:r>
            <a:endParaRPr lang="en-US" sz="1100" b="1" cap="all" dirty="0">
              <a:solidFill>
                <a:schemeClr val="accent5">
                  <a:lumMod val="75000"/>
                </a:schemeClr>
              </a:solidFill>
              <a:latin typeface="Franklin Gothic Medium Cond" panose="020B0606030402020204" pitchFamily="34" charset="0"/>
              <a:cs typeface="Helvetica Neue Bold Condensed"/>
            </a:endParaRPr>
          </a:p>
        </p:txBody>
      </p:sp>
      <p:sp>
        <p:nvSpPr>
          <p:cNvPr id="41" name="Rectangle 22"/>
          <p:cNvSpPr/>
          <p:nvPr/>
        </p:nvSpPr>
        <p:spPr>
          <a:xfrm>
            <a:off x="3131328" y="3037729"/>
            <a:ext cx="1857388" cy="15388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2D3199"/>
              </a:buClr>
              <a:buSzPct val="105000"/>
            </a:pPr>
            <a:r>
              <a:rPr lang="ru-RU" sz="1000" dirty="0"/>
              <a:t>строительство </a:t>
            </a:r>
            <a:r>
              <a:rPr lang="ru-RU" sz="1000" dirty="0" smtClean="0"/>
              <a:t>3-этажного здания крытой </a:t>
            </a:r>
            <a:r>
              <a:rPr lang="ru-RU" sz="1000" dirty="0"/>
              <a:t>ледовой арены на 400 </a:t>
            </a:r>
            <a:r>
              <a:rPr lang="ru-RU" sz="1000" dirty="0" smtClean="0"/>
              <a:t>зрителей </a:t>
            </a:r>
            <a:br>
              <a:rPr lang="ru-RU" sz="1000" dirty="0" smtClean="0"/>
            </a:br>
            <a:r>
              <a:rPr lang="ru-RU" sz="1000" dirty="0" smtClean="0"/>
              <a:t>(7 873 кв. м.), стоянки на  80 парковочных мест, спортивной площадки для </a:t>
            </a:r>
            <a:r>
              <a:rPr lang="ru-RU" sz="1000" dirty="0"/>
              <a:t>мини-футбола, волейбола и </a:t>
            </a:r>
            <a:r>
              <a:rPr lang="ru-RU" sz="1000" dirty="0" smtClean="0"/>
              <a:t>баскетбола, благоустройство  </a:t>
            </a:r>
            <a:r>
              <a:rPr lang="ru-RU" sz="1000" dirty="0"/>
              <a:t>и озеленение </a:t>
            </a:r>
            <a:r>
              <a:rPr lang="ru-RU" sz="1000" dirty="0" smtClean="0"/>
              <a:t>территории (до 5 000 кв.м.), детская площадка</a:t>
            </a:r>
            <a:endParaRPr lang="en-US" sz="1000" cap="all" dirty="0">
              <a:latin typeface="Franklin Gothic Medium Cond" panose="020B0606030402020204" pitchFamily="34" charset="0"/>
              <a:cs typeface="Helvetica Neue Bold Condensed"/>
            </a:endParaRPr>
          </a:p>
        </p:txBody>
      </p:sp>
      <p:sp>
        <p:nvSpPr>
          <p:cNvPr id="42" name="Rectangle 22"/>
          <p:cNvSpPr/>
          <p:nvPr/>
        </p:nvSpPr>
        <p:spPr>
          <a:xfrm>
            <a:off x="4977915" y="1763613"/>
            <a:ext cx="1720023" cy="169277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r>
              <a:rPr lang="ru-RU" sz="1100" b="1" cap="all" dirty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Объект соглашения:</a:t>
            </a:r>
            <a:endParaRPr lang="en-US" sz="1100" b="1" cap="all" dirty="0">
              <a:solidFill>
                <a:schemeClr val="accent5">
                  <a:lumMod val="75000"/>
                </a:schemeClr>
              </a:solidFill>
              <a:latin typeface="Franklin Gothic Medium Cond" panose="020B0606030402020204" pitchFamily="34" charset="0"/>
              <a:cs typeface="Helvetica Neue Bold Condensed"/>
            </a:endParaRPr>
          </a:p>
        </p:txBody>
      </p:sp>
      <p:sp>
        <p:nvSpPr>
          <p:cNvPr id="48" name="Rectangle 22"/>
          <p:cNvSpPr/>
          <p:nvPr/>
        </p:nvSpPr>
        <p:spPr>
          <a:xfrm>
            <a:off x="4985915" y="3037729"/>
            <a:ext cx="1960166" cy="80791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r>
              <a:rPr lang="ru-RU" sz="1050" b="1" dirty="0"/>
              <a:t>22 530 </a:t>
            </a:r>
            <a:r>
              <a:rPr lang="ru-RU" sz="1050" b="1" dirty="0" err="1"/>
              <a:t>кв.м</a:t>
            </a:r>
            <a:r>
              <a:rPr lang="ru-RU" sz="1050" b="1" dirty="0"/>
              <a:t>., </a:t>
            </a:r>
            <a:r>
              <a:rPr lang="ru-RU" sz="1050" dirty="0"/>
              <a:t>передаётся по договору </a:t>
            </a:r>
            <a:r>
              <a:rPr lang="ru-RU" sz="1050" dirty="0" smtClean="0"/>
              <a:t>аренды, </a:t>
            </a:r>
            <a:r>
              <a:rPr lang="ru-RU" sz="1050" dirty="0"/>
              <a:t>без права возведения объектов, не относящихся к концессионному соглашению</a:t>
            </a:r>
          </a:p>
        </p:txBody>
      </p:sp>
      <p:sp>
        <p:nvSpPr>
          <p:cNvPr id="49" name="Rectangle 22"/>
          <p:cNvSpPr/>
          <p:nvPr/>
        </p:nvSpPr>
        <p:spPr>
          <a:xfrm>
            <a:off x="7073885" y="4085018"/>
            <a:ext cx="2713884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ru-RU" sz="1100" cap="all" dirty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Финансовые параметры проекта:</a:t>
            </a:r>
            <a:endParaRPr lang="en-US" sz="1100" cap="all" dirty="0">
              <a:solidFill>
                <a:schemeClr val="accent5">
                  <a:lumMod val="75000"/>
                </a:schemeClr>
              </a:solidFill>
              <a:latin typeface="Franklin Gothic Medium Cond" panose="020B0606030402020204" pitchFamily="34" charset="0"/>
              <a:cs typeface="Helvetica Neue Bold Condensed"/>
            </a:endParaRPr>
          </a:p>
        </p:txBody>
      </p:sp>
      <p:sp>
        <p:nvSpPr>
          <p:cNvPr id="52" name="Rectangle 22"/>
          <p:cNvSpPr/>
          <p:nvPr/>
        </p:nvSpPr>
        <p:spPr>
          <a:xfrm>
            <a:off x="7102932" y="6008740"/>
            <a:ext cx="1918795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ru-RU" sz="1100" cap="all" dirty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Распределение рисков:</a:t>
            </a:r>
            <a:endParaRPr lang="en-US" sz="1100" cap="all" dirty="0">
              <a:solidFill>
                <a:schemeClr val="accent5">
                  <a:lumMod val="75000"/>
                </a:schemeClr>
              </a:solidFill>
              <a:latin typeface="Franklin Gothic Medium Cond" panose="020B0606030402020204" pitchFamily="34" charset="0"/>
              <a:cs typeface="Helvetica Neue Bold Condensed"/>
            </a:endParaRPr>
          </a:p>
        </p:txBody>
      </p:sp>
      <p:graphicFrame>
        <p:nvGraphicFramePr>
          <p:cNvPr id="53" name="Таблица 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3054557"/>
              </p:ext>
            </p:extLst>
          </p:nvPr>
        </p:nvGraphicFramePr>
        <p:xfrm>
          <a:off x="7102932" y="6156986"/>
          <a:ext cx="3218891" cy="963738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254720">
                  <a:extLst>
                    <a:ext uri="{9D8B030D-6E8A-4147-A177-3AD203B41FA5}">
                      <a16:colId xmlns="" xmlns:a16="http://schemas.microsoft.com/office/drawing/2014/main" val="4063209524"/>
                    </a:ext>
                  </a:extLst>
                </a:gridCol>
                <a:gridCol w="964171">
                  <a:extLst>
                    <a:ext uri="{9D8B030D-6E8A-4147-A177-3AD203B41FA5}">
                      <a16:colId xmlns="" xmlns:a16="http://schemas.microsoft.com/office/drawing/2014/main" val="2350817790"/>
                    </a:ext>
                  </a:extLst>
                </a:gridCol>
              </a:tblGrid>
              <a:tr h="2010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cap="small" dirty="0">
                          <a:effectLst/>
                          <a:latin typeface="Arial Narrow"/>
                          <a:cs typeface="Arial Narrow"/>
                        </a:rPr>
                        <a:t>Риски Прединвестиционные</a:t>
                      </a:r>
                      <a:endParaRPr lang="ru-RU" sz="1100" b="0" i="0" u="none" strike="noStrike" cap="small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cap="small" dirty="0">
                          <a:effectLst/>
                          <a:latin typeface="Arial Narrow"/>
                          <a:cs typeface="Arial Narrow"/>
                        </a:rPr>
                        <a:t>ЧП</a:t>
                      </a:r>
                      <a:r>
                        <a:rPr lang="en-US" sz="1100" b="0" i="0" u="none" strike="noStrike" cap="small" dirty="0">
                          <a:effectLst/>
                          <a:latin typeface="Arial Narrow"/>
                          <a:cs typeface="Arial Narrow"/>
                        </a:rPr>
                        <a:t> </a:t>
                      </a:r>
                      <a:r>
                        <a:rPr lang="ru-RU" sz="1100" b="0" i="0" u="none" strike="noStrike" cap="small" dirty="0">
                          <a:effectLst/>
                          <a:latin typeface="Arial Narrow"/>
                          <a:cs typeface="Arial Narrow"/>
                        </a:rPr>
                        <a:t>и</a:t>
                      </a:r>
                      <a:r>
                        <a:rPr lang="ru-RU" sz="1100" b="0" i="0" u="none" strike="noStrike" cap="small" baseline="0" dirty="0">
                          <a:effectLst/>
                          <a:latin typeface="Arial Narrow"/>
                          <a:cs typeface="Arial Narrow"/>
                        </a:rPr>
                        <a:t> ПП</a:t>
                      </a:r>
                      <a:endParaRPr lang="ru-RU" sz="1100" b="0" i="0" u="none" strike="noStrike" cap="small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734572654"/>
                  </a:ext>
                </a:extLst>
              </a:tr>
              <a:tr h="1764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cap="small" dirty="0">
                          <a:effectLst/>
                          <a:latin typeface="Arial Narrow"/>
                          <a:cs typeface="Arial Narrow"/>
                        </a:rPr>
                        <a:t>Риски Создания </a:t>
                      </a:r>
                      <a:endParaRPr lang="ru-RU" sz="1100" b="0" i="0" u="none" strike="noStrike" cap="small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cap="small" dirty="0">
                          <a:effectLst/>
                          <a:latin typeface="Arial Narrow"/>
                          <a:cs typeface="Arial Narrow"/>
                        </a:rPr>
                        <a:t>ЧП и ПП</a:t>
                      </a:r>
                      <a:endParaRPr lang="ru-RU" sz="1100" b="0" i="0" u="none" strike="noStrike" cap="small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875290392"/>
                  </a:ext>
                </a:extLst>
              </a:tr>
              <a:tr h="1953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cap="small" dirty="0">
                          <a:effectLst/>
                          <a:latin typeface="Arial Narrow"/>
                          <a:cs typeface="Arial Narrow"/>
                        </a:rPr>
                        <a:t>Риски Эксплуатации</a:t>
                      </a:r>
                      <a:endParaRPr lang="ru-RU" sz="1100" b="0" i="0" u="none" strike="noStrike" cap="small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cap="small" dirty="0">
                          <a:effectLst/>
                          <a:latin typeface="Arial Narrow"/>
                          <a:cs typeface="Arial Narrow"/>
                        </a:rPr>
                        <a:t>ЧП и ПП</a:t>
                      </a:r>
                      <a:endParaRPr lang="ru-RU" sz="1100" b="0" i="0" u="none" strike="noStrike" cap="small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531425628"/>
                  </a:ext>
                </a:extLst>
              </a:tr>
              <a:tr h="1953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cap="small" dirty="0">
                          <a:effectLst/>
                          <a:latin typeface="Arial Narrow"/>
                          <a:cs typeface="Arial Narrow"/>
                        </a:rPr>
                        <a:t>Коммерческие</a:t>
                      </a:r>
                      <a:r>
                        <a:rPr lang="ru-RU" sz="1100" b="0" i="0" u="none" strike="noStrike" cap="small" baseline="0" dirty="0">
                          <a:effectLst/>
                          <a:latin typeface="Arial Narrow"/>
                          <a:cs typeface="Arial Narrow"/>
                        </a:rPr>
                        <a:t> Риски</a:t>
                      </a:r>
                      <a:endParaRPr lang="ru-RU" sz="1100" b="0" i="0" u="none" strike="noStrike" cap="small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cap="small" dirty="0">
                          <a:effectLst/>
                          <a:latin typeface="Arial Narrow"/>
                          <a:cs typeface="Arial Narrow"/>
                        </a:rPr>
                        <a:t>ЧП</a:t>
                      </a:r>
                      <a:endParaRPr lang="ru-RU" sz="1100" b="0" i="0" u="none" strike="noStrike" cap="small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065713603"/>
                  </a:ext>
                </a:extLst>
              </a:tr>
              <a:tr h="1953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cap="small" dirty="0">
                          <a:effectLst/>
                          <a:latin typeface="Arial Narrow"/>
                          <a:cs typeface="Arial Narrow"/>
                        </a:rPr>
                        <a:t>Политические</a:t>
                      </a:r>
                      <a:r>
                        <a:rPr lang="ru-RU" sz="1100" b="0" i="0" u="none" strike="noStrike" cap="small" baseline="0" dirty="0">
                          <a:effectLst/>
                          <a:latin typeface="Arial Narrow"/>
                          <a:cs typeface="Arial Narrow"/>
                        </a:rPr>
                        <a:t> Риски</a:t>
                      </a:r>
                      <a:endParaRPr lang="ru-RU" sz="1100" b="0" i="0" u="none" strike="noStrike" cap="small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cap="small" dirty="0" smtClean="0">
                          <a:solidFill>
                            <a:srgbClr val="000000"/>
                          </a:solidFill>
                          <a:effectLst/>
                          <a:latin typeface="Arial Narrow"/>
                          <a:cs typeface="Arial Narrow"/>
                        </a:rPr>
                        <a:t>ПП</a:t>
                      </a:r>
                      <a:endParaRPr lang="ru-RU" sz="1100" b="0" i="0" u="none" strike="noStrike" cap="small" dirty="0">
                        <a:solidFill>
                          <a:srgbClr val="000000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2D3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647876946"/>
                  </a:ext>
                </a:extLst>
              </a:tr>
            </a:tbl>
          </a:graphicData>
        </a:graphic>
      </p:graphicFrame>
      <p:sp>
        <p:nvSpPr>
          <p:cNvPr id="54" name="Rectangle 22"/>
          <p:cNvSpPr/>
          <p:nvPr/>
        </p:nvSpPr>
        <p:spPr>
          <a:xfrm>
            <a:off x="7073885" y="2471206"/>
            <a:ext cx="3420840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100" cap="all" dirty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Обязательства частного партнера</a:t>
            </a:r>
            <a:r>
              <a:rPr lang="ru-RU" sz="1100" cap="all" dirty="0" smtClean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:</a:t>
            </a:r>
          </a:p>
          <a:p>
            <a:pPr marL="171450" indent="-171450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02000"/>
              <a:buFont typeface="Arial" pitchFamily="34" charset="0"/>
              <a:buChar char="•"/>
            </a:pPr>
            <a:r>
              <a:rPr lang="ru-RU" sz="1100" cap="all" dirty="0">
                <a:latin typeface="Franklin Gothic Medium Cond" panose="020B0606030402020204" pitchFamily="34" charset="0"/>
                <a:cs typeface="Arial Narrow"/>
              </a:rPr>
              <a:t>Создание объекта;</a:t>
            </a:r>
          </a:p>
          <a:p>
            <a:pPr marL="171450" indent="-171450">
              <a:buClr>
                <a:schemeClr val="accent5">
                  <a:lumMod val="75000"/>
                </a:schemeClr>
              </a:buClr>
              <a:buSzPct val="102000"/>
              <a:buFont typeface="Arial" pitchFamily="34" charset="0"/>
              <a:buChar char="•"/>
            </a:pPr>
            <a:r>
              <a:rPr lang="ru-RU" sz="1100" cap="all" dirty="0" smtClean="0">
                <a:latin typeface="Franklin Gothic Medium Cond" panose="020B0606030402020204" pitchFamily="34" charset="0"/>
                <a:cs typeface="Arial Narrow"/>
              </a:rPr>
              <a:t>Тех. обслуживание </a:t>
            </a:r>
            <a:r>
              <a:rPr lang="ru-RU" sz="1100" cap="all" dirty="0">
                <a:latin typeface="Franklin Gothic Medium Cond" panose="020B0606030402020204" pitchFamily="34" charset="0"/>
                <a:cs typeface="Arial Narrow"/>
              </a:rPr>
              <a:t>объекта;</a:t>
            </a:r>
          </a:p>
          <a:p>
            <a:pPr marL="171450" indent="-171450">
              <a:buClr>
                <a:schemeClr val="accent5">
                  <a:lumMod val="75000"/>
                </a:schemeClr>
              </a:buClr>
              <a:buSzPct val="102000"/>
              <a:buFont typeface="Arial" pitchFamily="34" charset="0"/>
              <a:buChar char="•"/>
            </a:pPr>
            <a:r>
              <a:rPr lang="ru-RU" sz="1100" cap="all" dirty="0">
                <a:latin typeface="Franklin Gothic Medium Cond" panose="020B0606030402020204" pitchFamily="34" charset="0"/>
                <a:cs typeface="Arial Narrow"/>
              </a:rPr>
              <a:t>Использование объекта для оказания </a:t>
            </a:r>
            <a:r>
              <a:rPr lang="ru-RU" sz="1100" cap="all" dirty="0" smtClean="0">
                <a:latin typeface="Franklin Gothic Medium Cond" panose="020B0606030402020204" pitchFamily="34" charset="0"/>
                <a:cs typeface="Arial Narrow"/>
              </a:rPr>
              <a:t>услуг</a:t>
            </a:r>
            <a:endParaRPr lang="ru-RU" sz="1100" cap="all" dirty="0">
              <a:latin typeface="Franklin Gothic Medium Cond" panose="020B0606030402020204" pitchFamily="34" charset="0"/>
              <a:cs typeface="Arial Narrow"/>
            </a:endParaRPr>
          </a:p>
        </p:txBody>
      </p:sp>
      <p:sp>
        <p:nvSpPr>
          <p:cNvPr id="55" name="Rectangle 22"/>
          <p:cNvSpPr/>
          <p:nvPr/>
        </p:nvSpPr>
        <p:spPr>
          <a:xfrm>
            <a:off x="7076041" y="1980000"/>
            <a:ext cx="3182444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100" cap="all" dirty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Форма реализации: </a:t>
            </a:r>
            <a:endParaRPr lang="ru-RU" sz="1100" cap="all" dirty="0" smtClean="0">
              <a:solidFill>
                <a:schemeClr val="accent5">
                  <a:lumMod val="75000"/>
                </a:schemeClr>
              </a:solidFill>
              <a:latin typeface="Franklin Gothic Medium Cond" panose="020B0606030402020204" pitchFamily="34" charset="0"/>
              <a:cs typeface="Helvetica Neue Bold Condensed"/>
            </a:endParaRPr>
          </a:p>
          <a:p>
            <a:pPr marL="171450" indent="-171450">
              <a:spcBef>
                <a:spcPts val="600"/>
              </a:spcBef>
              <a:buClr>
                <a:schemeClr val="accent5">
                  <a:lumMod val="75000"/>
                </a:schemeClr>
              </a:buClr>
              <a:buFont typeface="Arial" pitchFamily="34" charset="0"/>
              <a:buChar char="•"/>
            </a:pPr>
            <a:r>
              <a:rPr lang="ru-RU" sz="1100" cap="all" dirty="0">
                <a:latin typeface="Franklin Gothic Medium Cond" panose="020B0606030402020204" pitchFamily="34" charset="0"/>
                <a:cs typeface="Arial Narrow"/>
              </a:rPr>
              <a:t>Концессионное соглашение</a:t>
            </a:r>
            <a:endParaRPr lang="en-US" sz="1100" cap="all" dirty="0">
              <a:latin typeface="Franklin Gothic Medium Cond" panose="020B0606030402020204" pitchFamily="34" charset="0"/>
              <a:cs typeface="Arial Narrow"/>
            </a:endParaRPr>
          </a:p>
        </p:txBody>
      </p:sp>
      <p:sp>
        <p:nvSpPr>
          <p:cNvPr id="56" name="Rectangle 22"/>
          <p:cNvSpPr/>
          <p:nvPr/>
        </p:nvSpPr>
        <p:spPr>
          <a:xfrm>
            <a:off x="7076041" y="3411086"/>
            <a:ext cx="3294172" cy="5847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ru-RU" sz="1100" cap="all" dirty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Обязательства публичного партнера</a:t>
            </a:r>
            <a:r>
              <a:rPr lang="ru-RU" sz="1100" cap="all" dirty="0" smtClean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:</a:t>
            </a:r>
          </a:p>
          <a:p>
            <a:pPr marL="171450" indent="-171450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02000"/>
              <a:buFont typeface="Arial" pitchFamily="34" charset="0"/>
              <a:buChar char="•"/>
            </a:pPr>
            <a:r>
              <a:rPr lang="ru-RU" sz="1100" cap="all" dirty="0">
                <a:latin typeface="Franklin Gothic Medium Cond" panose="020B0606030402020204" pitchFamily="34" charset="0"/>
                <a:cs typeface="Arial Narrow"/>
              </a:rPr>
              <a:t>Предоставление </a:t>
            </a:r>
            <a:r>
              <a:rPr lang="ru-RU" sz="1100" cap="all" dirty="0" smtClean="0">
                <a:latin typeface="Franklin Gothic Medium Cond" panose="020B0606030402020204" pitchFamily="34" charset="0"/>
                <a:cs typeface="Arial Narrow"/>
              </a:rPr>
              <a:t>земельного  </a:t>
            </a:r>
            <a:r>
              <a:rPr lang="ru-RU" sz="1100" cap="all" dirty="0">
                <a:latin typeface="Franklin Gothic Medium Cond" panose="020B0606030402020204" pitchFamily="34" charset="0"/>
                <a:cs typeface="Arial Narrow"/>
              </a:rPr>
              <a:t>участка;</a:t>
            </a:r>
          </a:p>
          <a:p>
            <a:pPr marL="171450" indent="-171450">
              <a:buClr>
                <a:schemeClr val="accent5">
                  <a:lumMod val="75000"/>
                </a:schemeClr>
              </a:buClr>
              <a:buSzPct val="102000"/>
              <a:buFont typeface="Arial" pitchFamily="34" charset="0"/>
              <a:buChar char="•"/>
            </a:pPr>
            <a:r>
              <a:rPr lang="ru-RU" sz="1100" cap="all" dirty="0">
                <a:latin typeface="Franklin Gothic Medium Cond" panose="020B0606030402020204" pitchFamily="34" charset="0"/>
                <a:cs typeface="Arial Narrow"/>
              </a:rPr>
              <a:t>частичное </a:t>
            </a:r>
            <a:r>
              <a:rPr lang="ru-RU" sz="1100" cap="all" dirty="0" err="1" smtClean="0">
                <a:latin typeface="Franklin Gothic Medium Cond" panose="020B0606030402020204" pitchFamily="34" charset="0"/>
                <a:cs typeface="Arial Narrow"/>
              </a:rPr>
              <a:t>софинансирование</a:t>
            </a:r>
            <a:endParaRPr lang="ru-RU" sz="1100" cap="all" dirty="0">
              <a:latin typeface="Franklin Gothic Medium Cond" panose="020B0606030402020204" pitchFamily="34" charset="0"/>
              <a:cs typeface="Arial Narrow"/>
            </a:endParaRPr>
          </a:p>
        </p:txBody>
      </p:sp>
      <p:sp>
        <p:nvSpPr>
          <p:cNvPr id="57" name="Rectangle 123"/>
          <p:cNvSpPr/>
          <p:nvPr/>
        </p:nvSpPr>
        <p:spPr>
          <a:xfrm>
            <a:off x="7124886" y="4598141"/>
            <a:ext cx="1068701" cy="360430"/>
          </a:xfrm>
          <a:prstGeom prst="rect">
            <a:avLst/>
          </a:prstGeom>
        </p:spPr>
        <p:txBody>
          <a:bodyPr wrap="square" lIns="0" tIns="52144" rIns="0" bIns="0">
            <a:spAutoFit/>
          </a:bodyPr>
          <a:lstStyle/>
          <a:p>
            <a:pPr>
              <a:lnSpc>
                <a:spcPts val="1198"/>
              </a:lnSpc>
            </a:pPr>
            <a:r>
              <a:rPr lang="ru-RU" sz="1200" cap="small" dirty="0" smtClean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ea typeface="Arial Narrow" charset="0"/>
                <a:cs typeface="Arial Narrow" charset="0"/>
              </a:rPr>
              <a:t>стоимость проекта</a:t>
            </a:r>
            <a:endParaRPr lang="en-US" sz="1200" cap="small" dirty="0">
              <a:solidFill>
                <a:schemeClr val="accent5">
                  <a:lumMod val="75000"/>
                </a:schemeClr>
              </a:solidFill>
              <a:latin typeface="Franklin Gothic Medium Cond" panose="020B0606030402020204" pitchFamily="34" charset="0"/>
              <a:ea typeface="Arial Narrow" charset="0"/>
              <a:cs typeface="Arial Narrow" charset="0"/>
            </a:endParaRPr>
          </a:p>
        </p:txBody>
      </p:sp>
      <p:sp>
        <p:nvSpPr>
          <p:cNvPr id="62" name="Прямоугольник 65"/>
          <p:cNvSpPr/>
          <p:nvPr/>
        </p:nvSpPr>
        <p:spPr>
          <a:xfrm>
            <a:off x="7098012" y="5616468"/>
            <a:ext cx="2737552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100" cap="all" dirty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Источник возврата инвестиций: </a:t>
            </a:r>
          </a:p>
          <a:p>
            <a:r>
              <a:rPr lang="ru-RU" sz="1000" cap="small" dirty="0">
                <a:latin typeface="+mn-lt"/>
                <a:ea typeface="Arial Narrow" charset="0"/>
                <a:cs typeface="Arial Narrow" charset="0"/>
              </a:rPr>
              <a:t>Взимание платы с потребителей </a:t>
            </a:r>
          </a:p>
        </p:txBody>
      </p:sp>
      <p:sp>
        <p:nvSpPr>
          <p:cNvPr id="64" name="Rectangle 123"/>
          <p:cNvSpPr/>
          <p:nvPr/>
        </p:nvSpPr>
        <p:spPr>
          <a:xfrm>
            <a:off x="9043507" y="4227478"/>
            <a:ext cx="1451218" cy="4462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700" cap="small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Arial Narrow" charset="0"/>
                <a:cs typeface="Helvetica Neue Bold Condensed"/>
              </a:rPr>
              <a:t>300</a:t>
            </a:r>
            <a:r>
              <a:rPr lang="ru-RU" sz="1800" cap="small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Arial Narrow" charset="0"/>
                <a:cs typeface="Helvetica Neue Bold Condensed"/>
              </a:rPr>
              <a:t> </a:t>
            </a:r>
            <a:r>
              <a:rPr lang="ru-RU" sz="1000" cap="small" dirty="0" smtClean="0">
                <a:solidFill>
                  <a:schemeClr val="tx1"/>
                </a:solidFill>
                <a:latin typeface="Franklin Gothic Medium Cond" panose="020B0606030402020204" pitchFamily="34" charset="0"/>
                <a:ea typeface="Arial Narrow" charset="0"/>
                <a:cs typeface="Helvetica Neue Bold Condensed"/>
              </a:rPr>
              <a:t>млн. руб.</a:t>
            </a:r>
          </a:p>
          <a:p>
            <a:r>
              <a:rPr lang="ru-RU" sz="1100" cap="small" dirty="0" smtClean="0">
                <a:solidFill>
                  <a:srgbClr val="F20029"/>
                </a:solidFill>
                <a:latin typeface="Franklin Gothic Medium Cond" panose="020B0606030402020204" pitchFamily="34" charset="0"/>
                <a:ea typeface="Arial Narrow" charset="0"/>
                <a:cs typeface="Helvetica Neue Bold Condensed"/>
              </a:rPr>
              <a:t>  </a:t>
            </a:r>
            <a:r>
              <a:rPr lang="ru-RU" sz="1000" cap="small" dirty="0" smtClean="0">
                <a:latin typeface="Franklin Gothic Medium Cond" panose="020B0606030402020204" pitchFamily="34" charset="0"/>
                <a:ea typeface="Arial Narrow" charset="0"/>
                <a:cs typeface="Helvetica Neue Bold Condensed"/>
              </a:rPr>
              <a:t>частные инвестиции</a:t>
            </a:r>
            <a:endParaRPr lang="en-US" sz="1000" cap="small" dirty="0">
              <a:latin typeface="Franklin Gothic Medium Cond" panose="020B0606030402020204" pitchFamily="34" charset="0"/>
              <a:ea typeface="Arial Narrow" charset="0"/>
              <a:cs typeface="Arial Narrow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8229929" y="4328691"/>
            <a:ext cx="874668" cy="813485"/>
            <a:chOff x="8968037" y="4555226"/>
            <a:chExt cx="874668" cy="813485"/>
          </a:xfrm>
        </p:grpSpPr>
        <p:sp>
          <p:nvSpPr>
            <p:cNvPr id="63" name="Арка 51"/>
            <p:cNvSpPr/>
            <p:nvPr/>
          </p:nvSpPr>
          <p:spPr>
            <a:xfrm>
              <a:off x="8968037" y="4555226"/>
              <a:ext cx="874668" cy="813485"/>
            </a:xfrm>
            <a:prstGeom prst="blockArc">
              <a:avLst>
                <a:gd name="adj1" fmla="val 4447943"/>
                <a:gd name="adj2" fmla="val 4433080"/>
                <a:gd name="adj3" fmla="val 8163"/>
              </a:avLst>
            </a:prstGeom>
            <a:solidFill>
              <a:srgbClr val="F20029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0" tIns="0" rIns="0" bIns="0" rtlCol="0" anchor="ctr"/>
            <a:lstStyle/>
            <a:p>
              <a:pPr algn="ctr"/>
              <a:endParaRPr lang="ru-RU" sz="1500">
                <a:solidFill>
                  <a:schemeClr val="tx1"/>
                </a:solidFill>
                <a:latin typeface="Franklin Gothic Medium Cond" panose="020B0606030402020204" pitchFamily="34" charset="0"/>
              </a:endParaRPr>
            </a:p>
          </p:txBody>
        </p:sp>
        <p:sp>
          <p:nvSpPr>
            <p:cNvPr id="65" name="Rectangle 123"/>
            <p:cNvSpPr/>
            <p:nvPr/>
          </p:nvSpPr>
          <p:spPr>
            <a:xfrm>
              <a:off x="9065440" y="4738830"/>
              <a:ext cx="679861" cy="44627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ru-RU" sz="1800" cap="small" dirty="0" smtClean="0">
                  <a:latin typeface="Franklin Gothic Medium Cond" panose="020B0606030402020204" pitchFamily="34" charset="0"/>
                  <a:ea typeface="Arial Narrow" charset="0"/>
                  <a:cs typeface="Helvetica Neue Bold Condensed"/>
                </a:rPr>
                <a:t>544</a:t>
              </a:r>
              <a:endParaRPr lang="ru-RU" sz="1800" cap="small" dirty="0">
                <a:latin typeface="Franklin Gothic Medium Cond" panose="020B0606030402020204" pitchFamily="34" charset="0"/>
                <a:ea typeface="Arial Narrow" charset="0"/>
                <a:cs typeface="Helvetica Neue Bold Condensed"/>
              </a:endParaRPr>
            </a:p>
            <a:p>
              <a:pPr algn="ctr"/>
              <a:r>
                <a:rPr lang="ru-RU" sz="1100" cap="small" dirty="0" smtClean="0">
                  <a:latin typeface="Franklin Gothic Medium Cond" panose="020B0606030402020204" pitchFamily="34" charset="0"/>
                  <a:ea typeface="Arial Narrow" charset="0"/>
                  <a:cs typeface="Helvetica Neue Bold Condensed"/>
                </a:rPr>
                <a:t>Млн. руб. </a:t>
              </a:r>
              <a:endParaRPr lang="ru-RU" sz="1100" cap="small" dirty="0">
                <a:latin typeface="Franklin Gothic Medium Cond" panose="020B0606030402020204" pitchFamily="34" charset="0"/>
                <a:ea typeface="Arial Narrow" charset="0"/>
                <a:cs typeface="Helvetica Neue Bold Condensed"/>
              </a:endParaRPr>
            </a:p>
          </p:txBody>
        </p:sp>
      </p:grpSp>
      <p:sp>
        <p:nvSpPr>
          <p:cNvPr id="66" name="Rectangle 22"/>
          <p:cNvSpPr/>
          <p:nvPr/>
        </p:nvSpPr>
        <p:spPr>
          <a:xfrm>
            <a:off x="7076041" y="1755918"/>
            <a:ext cx="2346796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ru-RU" sz="1100" b="1" cap="all" dirty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Правовые условия проекта:</a:t>
            </a:r>
            <a:endParaRPr lang="en-US" sz="1100" b="1" cap="all" dirty="0">
              <a:solidFill>
                <a:schemeClr val="accent5">
                  <a:lumMod val="75000"/>
                </a:schemeClr>
              </a:solidFill>
              <a:latin typeface="Franklin Gothic Medium Cond" panose="020B0606030402020204" pitchFamily="34" charset="0"/>
              <a:cs typeface="Helvetica Neue Bold Condensed"/>
            </a:endParaRPr>
          </a:p>
        </p:txBody>
      </p:sp>
      <p:grpSp>
        <p:nvGrpSpPr>
          <p:cNvPr id="67" name="Group 90"/>
          <p:cNvGrpSpPr/>
          <p:nvPr/>
        </p:nvGrpSpPr>
        <p:grpSpPr>
          <a:xfrm rot="13602544" flipH="1">
            <a:off x="7970732" y="4996333"/>
            <a:ext cx="185965" cy="185066"/>
            <a:chOff x="7581306" y="4696302"/>
            <a:chExt cx="224628" cy="210896"/>
          </a:xfrm>
        </p:grpSpPr>
        <p:cxnSp>
          <p:nvCxnSpPr>
            <p:cNvPr id="68" name="Straight Connector 91"/>
            <p:cNvCxnSpPr/>
            <p:nvPr/>
          </p:nvCxnSpPr>
          <p:spPr>
            <a:xfrm rot="2663241" flipV="1">
              <a:off x="7581306" y="4763183"/>
              <a:ext cx="144016" cy="144015"/>
            </a:xfrm>
            <a:prstGeom prst="line">
              <a:avLst/>
            </a:prstGeom>
            <a:noFill/>
            <a:ln w="57150" cmpd="sng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Straight Connector 92"/>
            <p:cNvCxnSpPr/>
            <p:nvPr/>
          </p:nvCxnSpPr>
          <p:spPr>
            <a:xfrm rot="2663241">
              <a:off x="7661915" y="4696302"/>
              <a:ext cx="144019" cy="144016"/>
            </a:xfrm>
            <a:prstGeom prst="line">
              <a:avLst/>
            </a:prstGeom>
            <a:noFill/>
            <a:ln w="57150" cmpd="sng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0" name="Rectangle 123"/>
          <p:cNvSpPr/>
          <p:nvPr/>
        </p:nvSpPr>
        <p:spPr>
          <a:xfrm>
            <a:off x="8726023" y="4824322"/>
            <a:ext cx="186136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800" cap="small" dirty="0" smtClean="0">
                <a:solidFill>
                  <a:schemeClr val="bg1">
                    <a:lumMod val="50000"/>
                  </a:schemeClr>
                </a:solidFill>
                <a:latin typeface="Franklin Gothic Medium Cond" panose="020B0606030402020204" pitchFamily="34" charset="0"/>
                <a:ea typeface="Arial Narrow" charset="0"/>
                <a:cs typeface="Helvetica Neue Bold Condensed"/>
              </a:rPr>
              <a:t>       244 </a:t>
            </a:r>
            <a:r>
              <a:rPr lang="ru-RU" sz="1000" cap="small" dirty="0">
                <a:latin typeface="Franklin Gothic Medium Cond" panose="020B0606030402020204" pitchFamily="34" charset="0"/>
                <a:ea typeface="Arial Narrow" charset="0"/>
                <a:cs typeface="Helvetica Neue Bold Condensed"/>
              </a:rPr>
              <a:t>млн. руб., </a:t>
            </a:r>
            <a:r>
              <a:rPr lang="ru-RU" sz="1000" cap="small" dirty="0" smtClean="0">
                <a:latin typeface="Franklin Gothic Medium Cond" panose="020B0606030402020204" pitchFamily="34" charset="0"/>
                <a:ea typeface="Arial Narrow" charset="0"/>
                <a:cs typeface="Helvetica Neue Bold Condensed"/>
              </a:rPr>
              <a:t>Бюджетные </a:t>
            </a:r>
            <a:r>
              <a:rPr lang="ru-RU" sz="1000" cap="small" dirty="0">
                <a:latin typeface="Franklin Gothic Medium Cond" panose="020B0606030402020204" pitchFamily="34" charset="0"/>
                <a:ea typeface="Arial Narrow" charset="0"/>
                <a:cs typeface="Helvetica Neue Bold Condensed"/>
              </a:rPr>
              <a:t>инвестиции </a:t>
            </a:r>
            <a:r>
              <a:rPr lang="ru-RU" sz="1000" cap="small" dirty="0" smtClean="0">
                <a:latin typeface="Franklin Gothic Medium Cond" panose="020B0606030402020204" pitchFamily="34" charset="0"/>
                <a:ea typeface="Arial Narrow" charset="0"/>
                <a:cs typeface="Helvetica Neue Bold Condensed"/>
              </a:rPr>
              <a:t>, </a:t>
            </a:r>
            <a:br>
              <a:rPr lang="ru-RU" sz="1000" cap="small" dirty="0" smtClean="0">
                <a:latin typeface="Franklin Gothic Medium Cond" panose="020B0606030402020204" pitchFamily="34" charset="0"/>
                <a:ea typeface="Arial Narrow" charset="0"/>
                <a:cs typeface="Helvetica Neue Bold Condensed"/>
              </a:rPr>
            </a:br>
            <a:r>
              <a:rPr lang="ru-RU" sz="1000" cap="small" dirty="0" smtClean="0">
                <a:latin typeface="Franklin Gothic Medium Cond" panose="020B0606030402020204" pitchFamily="34" charset="0"/>
                <a:ea typeface="Arial Narrow" charset="0"/>
                <a:cs typeface="Helvetica Neue Bold Condensed"/>
              </a:rPr>
              <a:t>200 </a:t>
            </a:r>
            <a:r>
              <a:rPr lang="ru-RU" sz="1000" cap="small" dirty="0">
                <a:latin typeface="Franklin Gothic Medium Cond" panose="020B0606030402020204" pitchFamily="34" charset="0"/>
                <a:ea typeface="Arial Narrow" charset="0"/>
                <a:cs typeface="Helvetica Neue Bold Condensed"/>
              </a:rPr>
              <a:t>млн. </a:t>
            </a:r>
            <a:r>
              <a:rPr lang="ru-RU" sz="1000" cap="small" dirty="0" smtClean="0">
                <a:latin typeface="Franklin Gothic Medium Cond" panose="020B0606030402020204" pitchFamily="34" charset="0"/>
                <a:ea typeface="Arial Narrow" charset="0"/>
                <a:cs typeface="Helvetica Neue Bold Condensed"/>
              </a:rPr>
              <a:t>руб., 44 </a:t>
            </a:r>
            <a:r>
              <a:rPr lang="ru-RU" sz="1000" cap="small" dirty="0">
                <a:latin typeface="Franklin Gothic Medium Cond" panose="020B0606030402020204" pitchFamily="34" charset="0"/>
                <a:ea typeface="Arial Narrow" charset="0"/>
                <a:cs typeface="Helvetica Neue Bold Condensed"/>
              </a:rPr>
              <a:t>млн. руб. – </a:t>
            </a:r>
            <a:r>
              <a:rPr lang="ru-RU" sz="1000" cap="small" dirty="0" smtClean="0">
                <a:latin typeface="Franklin Gothic Medium Cond" panose="020B0606030402020204" pitchFamily="34" charset="0"/>
                <a:ea typeface="Arial Narrow" charset="0"/>
                <a:cs typeface="Helvetica Neue Bold Condensed"/>
              </a:rPr>
              <a:t>операционный платеж</a:t>
            </a:r>
            <a:endParaRPr lang="en-US" sz="1000" cap="small" dirty="0">
              <a:latin typeface="Franklin Gothic Medium Cond" panose="020B0606030402020204" pitchFamily="34" charset="0"/>
              <a:ea typeface="Arial Narrow" charset="0"/>
              <a:cs typeface="Helvetica Neue Bold Condensed"/>
            </a:endParaRPr>
          </a:p>
        </p:txBody>
      </p:sp>
      <p:cxnSp>
        <p:nvCxnSpPr>
          <p:cNvPr id="71" name="Прямая соединительная линия 70"/>
          <p:cNvCxnSpPr/>
          <p:nvPr/>
        </p:nvCxnSpPr>
        <p:spPr>
          <a:xfrm flipH="1">
            <a:off x="3113658" y="5384870"/>
            <a:ext cx="3832423" cy="4127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22"/>
          <p:cNvSpPr/>
          <p:nvPr/>
        </p:nvSpPr>
        <p:spPr>
          <a:xfrm>
            <a:off x="3202766" y="5422911"/>
            <a:ext cx="3672145" cy="16235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100" b="1" cap="all" dirty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Условия </a:t>
            </a:r>
            <a:r>
              <a:rPr lang="ru-RU" sz="1100" b="1" cap="all" dirty="0" smtClean="0">
                <a:solidFill>
                  <a:schemeClr val="accent5">
                    <a:lumMod val="75000"/>
                  </a:schemeClr>
                </a:solidFill>
                <a:latin typeface="Franklin Gothic Medium Cond" panose="020B0606030402020204" pitchFamily="34" charset="0"/>
                <a:cs typeface="Helvetica Neue Bold Condensed"/>
              </a:rPr>
              <a:t>концессионного Соглашения:</a:t>
            </a:r>
          </a:p>
          <a:p>
            <a:r>
              <a:rPr lang="ru-RU" sz="1050" dirty="0"/>
              <a:t>По согласованию с </a:t>
            </a:r>
            <a:r>
              <a:rPr lang="ru-RU" sz="1050" dirty="0" err="1" smtClean="0"/>
              <a:t>Концедентом</a:t>
            </a:r>
            <a:r>
              <a:rPr lang="ru-RU" sz="1050" dirty="0" smtClean="0"/>
              <a:t>:</a:t>
            </a:r>
            <a:endParaRPr lang="ru-RU" sz="1050" dirty="0"/>
          </a:p>
          <a:p>
            <a:pPr marL="171450" indent="-171450">
              <a:buFontTx/>
              <a:buChar char="-"/>
            </a:pPr>
            <a:r>
              <a:rPr lang="ru-RU" sz="1050" dirty="0" smtClean="0"/>
              <a:t>допускается </a:t>
            </a:r>
            <a:r>
              <a:rPr lang="ru-RU" sz="1050" dirty="0"/>
              <a:t>сдача Концессионером объекта в аренду третьим лицам для получения коммерческого </a:t>
            </a:r>
            <a:r>
              <a:rPr lang="ru-RU" sz="1050" dirty="0" smtClean="0"/>
              <a:t>дохода;</a:t>
            </a:r>
          </a:p>
          <a:p>
            <a:pPr marL="171450" indent="-171450">
              <a:buFontTx/>
              <a:buChar char="-"/>
            </a:pPr>
            <a:r>
              <a:rPr lang="ru-RU" sz="1050" dirty="0" smtClean="0"/>
              <a:t>допускается </a:t>
            </a:r>
            <a:r>
              <a:rPr lang="ru-RU" sz="1050" dirty="0"/>
              <a:t>оказание платных услуг в сфере физической культуры и спорта, здравоохранения, </a:t>
            </a:r>
            <a:r>
              <a:rPr lang="ru-RU" sz="1050" dirty="0" smtClean="0"/>
              <a:t>питания, рекламы.</a:t>
            </a:r>
          </a:p>
          <a:p>
            <a:r>
              <a:rPr lang="ru-RU" sz="1050" dirty="0" smtClean="0"/>
              <a:t>Предусмотрено </a:t>
            </a:r>
            <a:r>
              <a:rPr lang="ru-RU" sz="1050" dirty="0"/>
              <a:t>безвозмездное проведение </a:t>
            </a:r>
            <a:r>
              <a:rPr lang="ru-RU" sz="1050" dirty="0" err="1"/>
              <a:t>Концедентом</a:t>
            </a:r>
            <a:r>
              <a:rPr lang="ru-RU" sz="1050" dirty="0"/>
              <a:t> официальных спортивных мероприятий соответствующего уровня </a:t>
            </a:r>
            <a:r>
              <a:rPr lang="ru-RU" sz="1050" dirty="0" smtClean="0"/>
              <a:t>по </a:t>
            </a:r>
            <a:r>
              <a:rPr lang="ru-RU" sz="1050" dirty="0"/>
              <a:t>графику.</a:t>
            </a:r>
            <a:endParaRPr lang="en-US" sz="1050" dirty="0"/>
          </a:p>
        </p:txBody>
      </p:sp>
      <p:grpSp>
        <p:nvGrpSpPr>
          <p:cNvPr id="75" name="Group 90"/>
          <p:cNvGrpSpPr/>
          <p:nvPr/>
        </p:nvGrpSpPr>
        <p:grpSpPr>
          <a:xfrm rot="13602544" flipH="1">
            <a:off x="1378587" y="4535462"/>
            <a:ext cx="185965" cy="185066"/>
            <a:chOff x="7581306" y="4696302"/>
            <a:chExt cx="224628" cy="210896"/>
          </a:xfrm>
        </p:grpSpPr>
        <p:cxnSp>
          <p:nvCxnSpPr>
            <p:cNvPr id="76" name="Straight Connector 91"/>
            <p:cNvCxnSpPr/>
            <p:nvPr/>
          </p:nvCxnSpPr>
          <p:spPr>
            <a:xfrm rot="2663241" flipV="1">
              <a:off x="7581306" y="4763183"/>
              <a:ext cx="144016" cy="144015"/>
            </a:xfrm>
            <a:prstGeom prst="line">
              <a:avLst/>
            </a:prstGeom>
            <a:noFill/>
            <a:ln w="57150" cmpd="sng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Straight Connector 92"/>
            <p:cNvCxnSpPr/>
            <p:nvPr/>
          </p:nvCxnSpPr>
          <p:spPr>
            <a:xfrm rot="2663241">
              <a:off x="7661915" y="4696302"/>
              <a:ext cx="144019" cy="144016"/>
            </a:xfrm>
            <a:prstGeom prst="line">
              <a:avLst/>
            </a:prstGeom>
            <a:noFill/>
            <a:ln w="57150" cmpd="sng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8" name="Group 90"/>
          <p:cNvGrpSpPr/>
          <p:nvPr/>
        </p:nvGrpSpPr>
        <p:grpSpPr>
          <a:xfrm rot="13602544" flipH="1">
            <a:off x="1155819" y="5132560"/>
            <a:ext cx="185965" cy="185066"/>
            <a:chOff x="7581306" y="4696302"/>
            <a:chExt cx="224628" cy="210896"/>
          </a:xfrm>
        </p:grpSpPr>
        <p:cxnSp>
          <p:nvCxnSpPr>
            <p:cNvPr id="79" name="Straight Connector 91"/>
            <p:cNvCxnSpPr/>
            <p:nvPr/>
          </p:nvCxnSpPr>
          <p:spPr>
            <a:xfrm rot="2663241" flipV="1">
              <a:off x="7581306" y="4763183"/>
              <a:ext cx="144016" cy="144015"/>
            </a:xfrm>
            <a:prstGeom prst="line">
              <a:avLst/>
            </a:prstGeom>
            <a:noFill/>
            <a:ln w="57150" cmpd="sng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Straight Connector 92"/>
            <p:cNvCxnSpPr/>
            <p:nvPr/>
          </p:nvCxnSpPr>
          <p:spPr>
            <a:xfrm rot="2663241">
              <a:off x="7661915" y="4696302"/>
              <a:ext cx="144019" cy="144016"/>
            </a:xfrm>
            <a:prstGeom prst="line">
              <a:avLst/>
            </a:prstGeom>
            <a:noFill/>
            <a:ln w="57150" cmpd="sng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7" name="Group 90"/>
          <p:cNvGrpSpPr/>
          <p:nvPr/>
        </p:nvGrpSpPr>
        <p:grpSpPr>
          <a:xfrm rot="13602544" flipH="1">
            <a:off x="1508177" y="5715969"/>
            <a:ext cx="185965" cy="185066"/>
            <a:chOff x="7581306" y="4696302"/>
            <a:chExt cx="224628" cy="210896"/>
          </a:xfrm>
        </p:grpSpPr>
        <p:cxnSp>
          <p:nvCxnSpPr>
            <p:cNvPr id="88" name="Straight Connector 91"/>
            <p:cNvCxnSpPr/>
            <p:nvPr/>
          </p:nvCxnSpPr>
          <p:spPr>
            <a:xfrm rot="2663241" flipV="1">
              <a:off x="7581306" y="4763183"/>
              <a:ext cx="144016" cy="144015"/>
            </a:xfrm>
            <a:prstGeom prst="line">
              <a:avLst/>
            </a:prstGeom>
            <a:noFill/>
            <a:ln w="57150" cmpd="sng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9" name="Straight Connector 92"/>
            <p:cNvCxnSpPr/>
            <p:nvPr/>
          </p:nvCxnSpPr>
          <p:spPr>
            <a:xfrm rot="2663241">
              <a:off x="7661915" y="4696302"/>
              <a:ext cx="144019" cy="144016"/>
            </a:xfrm>
            <a:prstGeom prst="line">
              <a:avLst/>
            </a:prstGeom>
            <a:noFill/>
            <a:ln w="57150" cmpd="sng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90" name="Прямая соединительная линия 89"/>
          <p:cNvCxnSpPr/>
          <p:nvPr/>
        </p:nvCxnSpPr>
        <p:spPr>
          <a:xfrm flipH="1">
            <a:off x="6946081" y="5943760"/>
            <a:ext cx="3548645" cy="4127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9366" y="1584404"/>
            <a:ext cx="868560" cy="681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7175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</TotalTime>
  <Words>280</Words>
  <Application>Microsoft Office PowerPoint</Application>
  <PresentationFormat>Произвольный</PresentationFormat>
  <Paragraphs>59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simple-light-2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ИСТОМИНА ЕКАТЕРИНА ЮРЬЕВНА</dc:creator>
  <cp:lastModifiedBy>RaevskayaEA</cp:lastModifiedBy>
  <cp:revision>157</cp:revision>
  <dcterms:modified xsi:type="dcterms:W3CDTF">2021-01-30T12:16:45Z</dcterms:modified>
</cp:coreProperties>
</file>